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5"/>
  </p:notesMasterIdLst>
  <p:sldIdLst>
    <p:sldId id="491" r:id="rId2"/>
    <p:sldId id="400" r:id="rId3"/>
    <p:sldId id="813" r:id="rId4"/>
    <p:sldId id="814" r:id="rId5"/>
    <p:sldId id="817" r:id="rId6"/>
    <p:sldId id="581" r:id="rId7"/>
    <p:sldId id="816" r:id="rId8"/>
    <p:sldId id="822" r:id="rId9"/>
    <p:sldId id="820" r:id="rId10"/>
    <p:sldId id="662" r:id="rId11"/>
    <p:sldId id="819" r:id="rId12"/>
    <p:sldId id="664" r:id="rId13"/>
    <p:sldId id="738" r:id="rId14"/>
    <p:sldId id="666" r:id="rId15"/>
    <p:sldId id="683" r:id="rId16"/>
    <p:sldId id="751" r:id="rId17"/>
    <p:sldId id="685" r:id="rId18"/>
    <p:sldId id="686" r:id="rId19"/>
    <p:sldId id="750" r:id="rId20"/>
    <p:sldId id="688" r:id="rId21"/>
    <p:sldId id="689" r:id="rId22"/>
    <p:sldId id="749" r:id="rId23"/>
    <p:sldId id="668" r:id="rId24"/>
    <p:sldId id="708" r:id="rId25"/>
    <p:sldId id="761" r:id="rId26"/>
    <p:sldId id="788" r:id="rId27"/>
    <p:sldId id="718" r:id="rId28"/>
    <p:sldId id="746" r:id="rId29"/>
    <p:sldId id="682" r:id="rId30"/>
    <p:sldId id="690" r:id="rId31"/>
    <p:sldId id="748" r:id="rId32"/>
    <p:sldId id="696" r:id="rId33"/>
    <p:sldId id="519" r:id="rId34"/>
  </p:sldIdLst>
  <p:sldSz cx="12192000" cy="6858000"/>
  <p:notesSz cx="6808788" cy="9940925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F75C5A9-7513-4571-BA77-683500ECD799}">
          <p14:sldIdLst>
            <p14:sldId id="491"/>
          </p14:sldIdLst>
        </p14:section>
        <p14:section name="WSTĘP" id="{A13A7940-A057-464D-B1D8-BF670CBA5EE2}">
          <p14:sldIdLst>
            <p14:sldId id="400"/>
          </p14:sldIdLst>
        </p14:section>
        <p14:section name="LINIE METROPOLITALNE PODSTAWOWE" id="{F53D2CAD-6A9F-4210-8988-53AE5093EE83}">
          <p14:sldIdLst>
            <p14:sldId id="813"/>
            <p14:sldId id="814"/>
            <p14:sldId id="817"/>
            <p14:sldId id="581"/>
            <p14:sldId id="816"/>
            <p14:sldId id="822"/>
            <p14:sldId id="820"/>
            <p14:sldId id="662"/>
            <p14:sldId id="819"/>
            <p14:sldId id="664"/>
            <p14:sldId id="738"/>
            <p14:sldId id="666"/>
            <p14:sldId id="683"/>
            <p14:sldId id="751"/>
            <p14:sldId id="685"/>
            <p14:sldId id="686"/>
            <p14:sldId id="750"/>
            <p14:sldId id="688"/>
            <p14:sldId id="689"/>
            <p14:sldId id="749"/>
            <p14:sldId id="668"/>
            <p14:sldId id="708"/>
            <p14:sldId id="761"/>
            <p14:sldId id="788"/>
            <p14:sldId id="718"/>
            <p14:sldId id="746"/>
            <p14:sldId id="682"/>
            <p14:sldId id="690"/>
            <p14:sldId id="748"/>
            <p14:sldId id="696"/>
          </p14:sldIdLst>
        </p14:section>
        <p14:section name="ZAKOŃCZENIE" id="{68C6382D-8169-4EB7-99E8-C4FC53E91114}">
          <p14:sldIdLst>
            <p14:sldId id="5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6E"/>
    <a:srgbClr val="FFADAD"/>
    <a:srgbClr val="FF99FF"/>
    <a:srgbClr val="FFCCFF"/>
    <a:srgbClr val="FFFFFF"/>
    <a:srgbClr val="E8E8E8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06F1C-C5A9-490F-A48E-FAE51F46532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F22D4BE-08AE-436A-B9F1-D5A487188E01}">
      <dgm:prSet phldrT="[Tekst]"/>
      <dgm:spPr>
        <a:solidFill>
          <a:srgbClr val="FFB3DE"/>
        </a:solidFill>
      </dgm:spPr>
      <dgm:t>
        <a:bodyPr/>
        <a:lstStyle/>
        <a:p>
          <a:pPr algn="ctr"/>
          <a:endParaRPr lang="pl-PL" dirty="0"/>
        </a:p>
      </dgm:t>
    </dgm:pt>
    <dgm:pt modelId="{C8243A7F-5031-4FB5-99FE-06AEC6E0E1EE}" type="parTrans" cxnId="{C56578DC-CF2A-4553-935B-4E7A030838B4}">
      <dgm:prSet/>
      <dgm:spPr/>
      <dgm:t>
        <a:bodyPr/>
        <a:lstStyle/>
        <a:p>
          <a:endParaRPr lang="pl-PL"/>
        </a:p>
      </dgm:t>
    </dgm:pt>
    <dgm:pt modelId="{6819A6F5-44EB-47BC-B510-39C6BA91DBE0}" type="sibTrans" cxnId="{C56578DC-CF2A-4553-935B-4E7A030838B4}">
      <dgm:prSet/>
      <dgm:spPr/>
      <dgm:t>
        <a:bodyPr/>
        <a:lstStyle/>
        <a:p>
          <a:endParaRPr lang="pl-PL"/>
        </a:p>
      </dgm:t>
    </dgm:pt>
    <dgm:pt modelId="{99E8DACA-C179-4423-8020-21ADF26ECA26}">
      <dgm:prSet phldrT="[Tekst]" custT="1"/>
      <dgm:spPr>
        <a:solidFill>
          <a:srgbClr val="FD0B95"/>
        </a:solidFill>
      </dgm:spPr>
      <dgm:t>
        <a:bodyPr/>
        <a:lstStyle/>
        <a:p>
          <a:r>
            <a:rPr lang="pl-PL" sz="1400" b="1" dirty="0"/>
            <a:t>Linie metropolitalne </a:t>
          </a:r>
          <a:br>
            <a:rPr lang="pl-PL" sz="1400" dirty="0"/>
          </a:br>
          <a:r>
            <a:rPr lang="pl-PL" sz="1400" dirty="0"/>
            <a:t>(finansowane z budżetu GZM)</a:t>
          </a:r>
        </a:p>
      </dgm:t>
    </dgm:pt>
    <dgm:pt modelId="{650767DE-190C-4C97-A393-B6126F3A582A}" type="parTrans" cxnId="{825DD874-29FD-476C-9FE5-6278D021555D}">
      <dgm:prSet/>
      <dgm:spPr/>
      <dgm:t>
        <a:bodyPr/>
        <a:lstStyle/>
        <a:p>
          <a:endParaRPr lang="pl-PL"/>
        </a:p>
      </dgm:t>
    </dgm:pt>
    <dgm:pt modelId="{2F13A756-2E03-41CA-8956-45C8609AD126}" type="sibTrans" cxnId="{825DD874-29FD-476C-9FE5-6278D021555D}">
      <dgm:prSet/>
      <dgm:spPr/>
      <dgm:t>
        <a:bodyPr/>
        <a:lstStyle/>
        <a:p>
          <a:endParaRPr lang="pl-PL"/>
        </a:p>
      </dgm:t>
    </dgm:pt>
    <dgm:pt modelId="{824C4089-10C2-4A4C-9645-248FC4691B05}">
      <dgm:prSet phldrT="[Tekst]"/>
      <dgm:spPr/>
      <dgm:t>
        <a:bodyPr/>
        <a:lstStyle/>
        <a:p>
          <a:endParaRPr lang="pl-PL" dirty="0"/>
        </a:p>
      </dgm:t>
    </dgm:pt>
    <dgm:pt modelId="{D200F629-011E-4ED7-BD05-E3B580CB32FF}" type="parTrans" cxnId="{6E583BAB-23F3-4669-BD42-010E4FCD68A3}">
      <dgm:prSet/>
      <dgm:spPr/>
      <dgm:t>
        <a:bodyPr/>
        <a:lstStyle/>
        <a:p>
          <a:endParaRPr lang="pl-PL"/>
        </a:p>
      </dgm:t>
    </dgm:pt>
    <dgm:pt modelId="{2AB5DABC-F1A2-45A6-9581-16F4FB4D16D0}" type="sibTrans" cxnId="{6E583BAB-23F3-4669-BD42-010E4FCD68A3}">
      <dgm:prSet/>
      <dgm:spPr/>
      <dgm:t>
        <a:bodyPr/>
        <a:lstStyle/>
        <a:p>
          <a:endParaRPr lang="pl-PL"/>
        </a:p>
      </dgm:t>
    </dgm:pt>
    <dgm:pt modelId="{42736823-CF3F-42D4-B387-8A735B72F109}">
      <dgm:prSet phldrT="[Tekst]"/>
      <dgm:spPr/>
      <dgm:t>
        <a:bodyPr/>
        <a:lstStyle/>
        <a:p>
          <a:endParaRPr lang="pl-PL" dirty="0"/>
        </a:p>
      </dgm:t>
    </dgm:pt>
    <dgm:pt modelId="{E81E2444-05FF-4BBA-8C9F-2508D6ECA847}" type="parTrans" cxnId="{8A0EC6B9-983F-451C-9941-F1A010C32DDA}">
      <dgm:prSet/>
      <dgm:spPr/>
      <dgm:t>
        <a:bodyPr/>
        <a:lstStyle/>
        <a:p>
          <a:endParaRPr lang="pl-PL"/>
        </a:p>
      </dgm:t>
    </dgm:pt>
    <dgm:pt modelId="{1E72C7B5-DD5B-4774-ACC7-FC63B7FE539B}" type="sibTrans" cxnId="{8A0EC6B9-983F-451C-9941-F1A010C32DDA}">
      <dgm:prSet/>
      <dgm:spPr/>
      <dgm:t>
        <a:bodyPr/>
        <a:lstStyle/>
        <a:p>
          <a:endParaRPr lang="pl-PL"/>
        </a:p>
      </dgm:t>
    </dgm:pt>
    <dgm:pt modelId="{5B16FF78-216A-48EB-B47E-AD8FD7347E0B}">
      <dgm:prSet phldrT="[Tekst]" custT="1"/>
      <dgm:spPr/>
      <dgm:t>
        <a:bodyPr/>
        <a:lstStyle/>
        <a:p>
          <a:r>
            <a:rPr lang="pl-PL" sz="1400" b="1" dirty="0"/>
            <a:t>Linie zwykłe </a:t>
          </a:r>
          <a:r>
            <a:rPr lang="pl-PL" sz="1400" dirty="0"/>
            <a:t>(finansowane z budżetów gmin)</a:t>
          </a:r>
        </a:p>
      </dgm:t>
    </dgm:pt>
    <dgm:pt modelId="{1185F0AF-5A23-4367-9687-871948E1DE20}" type="parTrans" cxnId="{098D9628-1F45-451A-AB39-8DC1A670BF91}">
      <dgm:prSet/>
      <dgm:spPr/>
      <dgm:t>
        <a:bodyPr/>
        <a:lstStyle/>
        <a:p>
          <a:endParaRPr lang="pl-PL"/>
        </a:p>
      </dgm:t>
    </dgm:pt>
    <dgm:pt modelId="{06EA80D7-6AC5-4403-AF55-A0FBEEFB7C6D}" type="sibTrans" cxnId="{098D9628-1F45-451A-AB39-8DC1A670BF91}">
      <dgm:prSet/>
      <dgm:spPr/>
      <dgm:t>
        <a:bodyPr/>
        <a:lstStyle/>
        <a:p>
          <a:endParaRPr lang="pl-PL"/>
        </a:p>
      </dgm:t>
    </dgm:pt>
    <dgm:pt modelId="{3ECE60A3-8ECA-42D2-8CFD-863B651B3280}">
      <dgm:prSet custT="1"/>
      <dgm:spPr>
        <a:solidFill>
          <a:srgbClr val="FD0B95"/>
        </a:solidFill>
      </dgm:spPr>
      <dgm:t>
        <a:bodyPr/>
        <a:lstStyle/>
        <a:p>
          <a:r>
            <a:rPr lang="pl-PL" sz="1400" b="1" dirty="0"/>
            <a:t>Linie w systemie dowozowo-</a:t>
          </a:r>
          <a:r>
            <a:rPr lang="pl-PL" sz="1400" b="1" dirty="0" err="1"/>
            <a:t>odwozowym</a:t>
          </a:r>
          <a:r>
            <a:rPr lang="pl-PL" sz="1400" b="1" dirty="0"/>
            <a:t> </a:t>
          </a:r>
          <a:r>
            <a:rPr lang="pl-PL" sz="1400" dirty="0"/>
            <a:t>(finansowane z budżetu GZM)</a:t>
          </a:r>
        </a:p>
      </dgm:t>
    </dgm:pt>
    <dgm:pt modelId="{AAE233E6-ABFF-42FC-9865-F86985B3D52B}" type="parTrans" cxnId="{6C3231E3-9A5A-42A5-83EB-EB997FB0EB18}">
      <dgm:prSet/>
      <dgm:spPr/>
      <dgm:t>
        <a:bodyPr/>
        <a:lstStyle/>
        <a:p>
          <a:endParaRPr lang="pl-PL"/>
        </a:p>
      </dgm:t>
    </dgm:pt>
    <dgm:pt modelId="{A898C53E-D21F-4EE5-A990-6C979AC6A31E}" type="sibTrans" cxnId="{6C3231E3-9A5A-42A5-83EB-EB997FB0EB18}">
      <dgm:prSet/>
      <dgm:spPr/>
      <dgm:t>
        <a:bodyPr/>
        <a:lstStyle/>
        <a:p>
          <a:endParaRPr lang="pl-PL"/>
        </a:p>
      </dgm:t>
    </dgm:pt>
    <dgm:pt modelId="{758DB45E-E0BD-48FC-8156-5E014A955980}">
      <dgm:prSet/>
      <dgm:spPr>
        <a:noFill/>
      </dgm:spPr>
      <dgm:t>
        <a:bodyPr/>
        <a:lstStyle/>
        <a:p>
          <a:endParaRPr lang="pl-PL"/>
        </a:p>
      </dgm:t>
    </dgm:pt>
    <dgm:pt modelId="{183967DF-706E-4D92-9557-EFDAC251192E}" type="parTrans" cxnId="{652E6A5E-5823-4713-95E6-097001AB9B81}">
      <dgm:prSet/>
      <dgm:spPr/>
      <dgm:t>
        <a:bodyPr/>
        <a:lstStyle/>
        <a:p>
          <a:endParaRPr lang="pl-PL"/>
        </a:p>
      </dgm:t>
    </dgm:pt>
    <dgm:pt modelId="{6B5EA3AC-7007-4FF9-88AD-A669FD25A336}" type="sibTrans" cxnId="{652E6A5E-5823-4713-95E6-097001AB9B81}">
      <dgm:prSet/>
      <dgm:spPr/>
      <dgm:t>
        <a:bodyPr/>
        <a:lstStyle/>
        <a:p>
          <a:endParaRPr lang="pl-PL"/>
        </a:p>
      </dgm:t>
    </dgm:pt>
    <dgm:pt modelId="{EF62D2EF-169C-49D9-A632-82EE292E8FF8}">
      <dgm:prSet/>
      <dgm:spPr>
        <a:noFill/>
      </dgm:spPr>
      <dgm:t>
        <a:bodyPr/>
        <a:lstStyle/>
        <a:p>
          <a:endParaRPr lang="pl-PL"/>
        </a:p>
      </dgm:t>
    </dgm:pt>
    <dgm:pt modelId="{C4FC102A-EDDC-4B93-8F68-73C7E5AF3540}" type="parTrans" cxnId="{695B6BB6-2DAB-4000-9AD8-7A413D17C3A8}">
      <dgm:prSet/>
      <dgm:spPr/>
      <dgm:t>
        <a:bodyPr/>
        <a:lstStyle/>
        <a:p>
          <a:endParaRPr lang="pl-PL"/>
        </a:p>
      </dgm:t>
    </dgm:pt>
    <dgm:pt modelId="{AD9E855B-9255-4445-961C-9DCBE346B0EB}" type="sibTrans" cxnId="{695B6BB6-2DAB-4000-9AD8-7A413D17C3A8}">
      <dgm:prSet/>
      <dgm:spPr/>
      <dgm:t>
        <a:bodyPr/>
        <a:lstStyle/>
        <a:p>
          <a:endParaRPr lang="pl-PL"/>
        </a:p>
      </dgm:t>
    </dgm:pt>
    <dgm:pt modelId="{781B1E3A-D54C-4CF4-BD8E-C1088C1A1E4D}">
      <dgm:prSet custT="1"/>
      <dgm:spPr/>
      <dgm:t>
        <a:bodyPr/>
        <a:lstStyle/>
        <a:p>
          <a:r>
            <a:rPr lang="pl-PL" sz="1400" b="1" dirty="0"/>
            <a:t>Linie przyspieszone </a:t>
          </a:r>
          <a:br>
            <a:rPr lang="pl-PL" sz="1400" dirty="0"/>
          </a:br>
          <a:r>
            <a:rPr lang="pl-PL" sz="1400" dirty="0"/>
            <a:t>(finansowane z budżetów gmin)</a:t>
          </a:r>
        </a:p>
      </dgm:t>
    </dgm:pt>
    <dgm:pt modelId="{1051B969-6A42-44EB-93A3-67A102FBC42B}" type="parTrans" cxnId="{900C165F-7907-41D6-B9FE-42EC680BBB59}">
      <dgm:prSet/>
      <dgm:spPr/>
      <dgm:t>
        <a:bodyPr/>
        <a:lstStyle/>
        <a:p>
          <a:endParaRPr lang="pl-PL"/>
        </a:p>
      </dgm:t>
    </dgm:pt>
    <dgm:pt modelId="{BE69EED9-3ECB-4C1C-A55F-9879A8A1A065}" type="sibTrans" cxnId="{900C165F-7907-41D6-B9FE-42EC680BBB59}">
      <dgm:prSet/>
      <dgm:spPr/>
      <dgm:t>
        <a:bodyPr/>
        <a:lstStyle/>
        <a:p>
          <a:endParaRPr lang="pl-PL"/>
        </a:p>
      </dgm:t>
    </dgm:pt>
    <dgm:pt modelId="{2BFC4C43-B9C8-4C34-907F-7AE4AA72F8F4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pl-PL" dirty="0"/>
        </a:p>
      </dgm:t>
    </dgm:pt>
    <dgm:pt modelId="{B261FDAB-7F12-42CD-9D0F-40F55BB1CA55}" type="parTrans" cxnId="{11D76E7B-DAFD-4781-944D-CDC735A485B6}">
      <dgm:prSet/>
      <dgm:spPr/>
      <dgm:t>
        <a:bodyPr/>
        <a:lstStyle/>
        <a:p>
          <a:endParaRPr lang="pl-PL"/>
        </a:p>
      </dgm:t>
    </dgm:pt>
    <dgm:pt modelId="{6D34D8B7-5A69-4AA5-B492-47D0A67069C9}" type="sibTrans" cxnId="{11D76E7B-DAFD-4781-944D-CDC735A485B6}">
      <dgm:prSet/>
      <dgm:spPr/>
      <dgm:t>
        <a:bodyPr/>
        <a:lstStyle/>
        <a:p>
          <a:endParaRPr lang="pl-PL"/>
        </a:p>
      </dgm:t>
    </dgm:pt>
    <dgm:pt modelId="{72B1996A-4A0B-4AA1-9104-0C50D164B9B1}">
      <dgm:prSet custT="1"/>
      <dgm:spPr>
        <a:solidFill>
          <a:schemeClr val="accent6"/>
        </a:solidFill>
      </dgm:spPr>
      <dgm:t>
        <a:bodyPr/>
        <a:lstStyle/>
        <a:p>
          <a:r>
            <a:rPr lang="pl-PL" sz="1400" b="1" dirty="0"/>
            <a:t>Kolej Metropolitalna</a:t>
          </a:r>
          <a:br>
            <a:rPr lang="pl-PL" sz="1400" b="1" dirty="0"/>
          </a:br>
          <a:r>
            <a:rPr lang="pl-PL" sz="1400" b="0" dirty="0"/>
            <a:t>(finansowane z budżetu GZM)</a:t>
          </a:r>
        </a:p>
      </dgm:t>
    </dgm:pt>
    <dgm:pt modelId="{F28DBF01-8094-4D3E-B13A-E70C5E4141D6}" type="parTrans" cxnId="{FEA2CA67-29C1-4C1A-8E8A-CF11C73C71B2}">
      <dgm:prSet/>
      <dgm:spPr/>
      <dgm:t>
        <a:bodyPr/>
        <a:lstStyle/>
        <a:p>
          <a:endParaRPr lang="pl-PL"/>
        </a:p>
      </dgm:t>
    </dgm:pt>
    <dgm:pt modelId="{3077CD1B-4010-48A0-9A38-1820306CFC04}" type="sibTrans" cxnId="{FEA2CA67-29C1-4C1A-8E8A-CF11C73C71B2}">
      <dgm:prSet/>
      <dgm:spPr/>
      <dgm:t>
        <a:bodyPr/>
        <a:lstStyle/>
        <a:p>
          <a:endParaRPr lang="pl-PL"/>
        </a:p>
      </dgm:t>
    </dgm:pt>
    <dgm:pt modelId="{1352C332-5153-4B61-A71C-59FC5B46E9DD}">
      <dgm:prSet/>
      <dgm:spPr>
        <a:noFill/>
      </dgm:spPr>
      <dgm:t>
        <a:bodyPr/>
        <a:lstStyle/>
        <a:p>
          <a:endParaRPr lang="pl-PL"/>
        </a:p>
      </dgm:t>
    </dgm:pt>
    <dgm:pt modelId="{83223535-428D-40F7-8B3D-E161F395EBF5}" type="parTrans" cxnId="{A4C94552-F6B7-4DDE-9937-643F27756163}">
      <dgm:prSet/>
      <dgm:spPr/>
      <dgm:t>
        <a:bodyPr/>
        <a:lstStyle/>
        <a:p>
          <a:endParaRPr lang="pl-PL"/>
        </a:p>
      </dgm:t>
    </dgm:pt>
    <dgm:pt modelId="{AD7621AF-FA41-46D3-AE0F-549E92DDCA31}" type="sibTrans" cxnId="{A4C94552-F6B7-4DDE-9937-643F27756163}">
      <dgm:prSet/>
      <dgm:spPr/>
      <dgm:t>
        <a:bodyPr/>
        <a:lstStyle/>
        <a:p>
          <a:endParaRPr lang="pl-PL"/>
        </a:p>
      </dgm:t>
    </dgm:pt>
    <dgm:pt modelId="{68357D08-539B-491E-BCF2-D4E9CA0C1116}">
      <dgm:prSet/>
      <dgm:spPr>
        <a:noFill/>
      </dgm:spPr>
      <dgm:t>
        <a:bodyPr/>
        <a:lstStyle/>
        <a:p>
          <a:endParaRPr lang="pl-PL"/>
        </a:p>
      </dgm:t>
    </dgm:pt>
    <dgm:pt modelId="{6C2F41F2-10B0-42F2-81D5-F5DA7CF9FF07}" type="parTrans" cxnId="{9E9424A0-83EA-4A3C-A5E6-140F9105977E}">
      <dgm:prSet/>
      <dgm:spPr/>
      <dgm:t>
        <a:bodyPr/>
        <a:lstStyle/>
        <a:p>
          <a:endParaRPr lang="pl-PL"/>
        </a:p>
      </dgm:t>
    </dgm:pt>
    <dgm:pt modelId="{89445F11-ECDA-42D9-9FEF-92CDCCBC8E2F}" type="sibTrans" cxnId="{9E9424A0-83EA-4A3C-A5E6-140F9105977E}">
      <dgm:prSet/>
      <dgm:spPr/>
      <dgm:t>
        <a:bodyPr/>
        <a:lstStyle/>
        <a:p>
          <a:endParaRPr lang="pl-PL"/>
        </a:p>
      </dgm:t>
    </dgm:pt>
    <dgm:pt modelId="{E771985F-F9CB-4B0A-AE65-CA5D3479078B}">
      <dgm:prSet/>
      <dgm:spPr>
        <a:noFill/>
      </dgm:spPr>
      <dgm:t>
        <a:bodyPr/>
        <a:lstStyle/>
        <a:p>
          <a:endParaRPr lang="pl-PL"/>
        </a:p>
      </dgm:t>
    </dgm:pt>
    <dgm:pt modelId="{FC09D109-B81A-46CC-80FB-E6A4E8F235D7}" type="parTrans" cxnId="{4D003935-733D-4490-851E-FAB960A9F271}">
      <dgm:prSet/>
      <dgm:spPr/>
      <dgm:t>
        <a:bodyPr/>
        <a:lstStyle/>
        <a:p>
          <a:endParaRPr lang="pl-PL"/>
        </a:p>
      </dgm:t>
    </dgm:pt>
    <dgm:pt modelId="{F04AE2F6-65F3-4118-A04E-50E057CA55F8}" type="sibTrans" cxnId="{4D003935-733D-4490-851E-FAB960A9F271}">
      <dgm:prSet/>
      <dgm:spPr/>
      <dgm:t>
        <a:bodyPr/>
        <a:lstStyle/>
        <a:p>
          <a:endParaRPr lang="pl-PL"/>
        </a:p>
      </dgm:t>
    </dgm:pt>
    <dgm:pt modelId="{7D82B8AA-22E1-485D-A602-1CD5F9C4252D}" type="pres">
      <dgm:prSet presAssocID="{67F06F1C-C5A9-490F-A48E-FAE51F465323}" presName="theList" presStyleCnt="0">
        <dgm:presLayoutVars>
          <dgm:dir/>
          <dgm:animLvl val="lvl"/>
          <dgm:resizeHandles val="exact"/>
        </dgm:presLayoutVars>
      </dgm:prSet>
      <dgm:spPr/>
    </dgm:pt>
    <dgm:pt modelId="{E7269971-7745-4BCD-B943-DA7050407569}" type="pres">
      <dgm:prSet presAssocID="{2BFC4C43-B9C8-4C34-907F-7AE4AA72F8F4}" presName="compNode" presStyleCnt="0"/>
      <dgm:spPr/>
    </dgm:pt>
    <dgm:pt modelId="{C90BE511-A49E-492B-94B4-A36ADD1CA042}" type="pres">
      <dgm:prSet presAssocID="{2BFC4C43-B9C8-4C34-907F-7AE4AA72F8F4}" presName="aNode" presStyleLbl="bgShp" presStyleIdx="0" presStyleCnt="4" custLinFactX="116329" custLinFactNeighborX="200000" custLinFactNeighborY="0"/>
      <dgm:spPr/>
    </dgm:pt>
    <dgm:pt modelId="{FC050B59-2A61-4A84-BAD5-142E7E7BD293}" type="pres">
      <dgm:prSet presAssocID="{2BFC4C43-B9C8-4C34-907F-7AE4AA72F8F4}" presName="textNode" presStyleLbl="bgShp" presStyleIdx="0" presStyleCnt="4"/>
      <dgm:spPr/>
    </dgm:pt>
    <dgm:pt modelId="{FBAA81B4-C601-4DE4-A746-18F68809EA64}" type="pres">
      <dgm:prSet presAssocID="{2BFC4C43-B9C8-4C34-907F-7AE4AA72F8F4}" presName="compChildNode" presStyleCnt="0"/>
      <dgm:spPr/>
    </dgm:pt>
    <dgm:pt modelId="{A04E91A7-A88E-4BA9-A3CE-887D7EE5D9E5}" type="pres">
      <dgm:prSet presAssocID="{2BFC4C43-B9C8-4C34-907F-7AE4AA72F8F4}" presName="theInnerList" presStyleCnt="0"/>
      <dgm:spPr/>
    </dgm:pt>
    <dgm:pt modelId="{FB2AC3A7-A5E2-466A-9CDB-1349B43BD89C}" type="pres">
      <dgm:prSet presAssocID="{72B1996A-4A0B-4AA1-9104-0C50D164B9B1}" presName="childNode" presStyleLbl="node1" presStyleIdx="0" presStyleCnt="10" custScaleY="332984" custLinFactX="191782" custLinFactY="-178845" custLinFactNeighborX="200000" custLinFactNeighborY="-200000">
        <dgm:presLayoutVars>
          <dgm:bulletEnabled val="1"/>
        </dgm:presLayoutVars>
      </dgm:prSet>
      <dgm:spPr/>
    </dgm:pt>
    <dgm:pt modelId="{DCD43195-2C7A-4891-B9D6-42FC6227F03E}" type="pres">
      <dgm:prSet presAssocID="{72B1996A-4A0B-4AA1-9104-0C50D164B9B1}" presName="aSpace2" presStyleCnt="0"/>
      <dgm:spPr/>
    </dgm:pt>
    <dgm:pt modelId="{65FBD5A9-48E4-4B49-9775-99F5D87AC0EC}" type="pres">
      <dgm:prSet presAssocID="{1352C332-5153-4B61-A71C-59FC5B46E9DD}" presName="childNode" presStyleLbl="node1" presStyleIdx="1" presStyleCnt="10">
        <dgm:presLayoutVars>
          <dgm:bulletEnabled val="1"/>
        </dgm:presLayoutVars>
      </dgm:prSet>
      <dgm:spPr/>
    </dgm:pt>
    <dgm:pt modelId="{8930F7C2-7EB2-45C7-9CB1-446298C319AF}" type="pres">
      <dgm:prSet presAssocID="{1352C332-5153-4B61-A71C-59FC5B46E9DD}" presName="aSpace2" presStyleCnt="0"/>
      <dgm:spPr/>
    </dgm:pt>
    <dgm:pt modelId="{C81D6ECF-D8AF-4F2F-BFB0-404879313B09}" type="pres">
      <dgm:prSet presAssocID="{68357D08-539B-491E-BCF2-D4E9CA0C1116}" presName="childNode" presStyleLbl="node1" presStyleIdx="2" presStyleCnt="10">
        <dgm:presLayoutVars>
          <dgm:bulletEnabled val="1"/>
        </dgm:presLayoutVars>
      </dgm:prSet>
      <dgm:spPr/>
    </dgm:pt>
    <dgm:pt modelId="{080702FF-BFFA-417B-AE1F-3F9348E60250}" type="pres">
      <dgm:prSet presAssocID="{68357D08-539B-491E-BCF2-D4E9CA0C1116}" presName="aSpace2" presStyleCnt="0"/>
      <dgm:spPr/>
    </dgm:pt>
    <dgm:pt modelId="{F0D0B0C8-4971-418B-A238-BE0AA0AA12B4}" type="pres">
      <dgm:prSet presAssocID="{E771985F-F9CB-4B0A-AE65-CA5D3479078B}" presName="childNode" presStyleLbl="node1" presStyleIdx="3" presStyleCnt="10">
        <dgm:presLayoutVars>
          <dgm:bulletEnabled val="1"/>
        </dgm:presLayoutVars>
      </dgm:prSet>
      <dgm:spPr/>
    </dgm:pt>
    <dgm:pt modelId="{5245DC32-7D46-4ABE-85E0-7C02AA4D896B}" type="pres">
      <dgm:prSet presAssocID="{2BFC4C43-B9C8-4C34-907F-7AE4AA72F8F4}" presName="aSpace" presStyleCnt="0"/>
      <dgm:spPr/>
    </dgm:pt>
    <dgm:pt modelId="{76208A05-F9FD-4CA5-9FDD-A42F72E87A28}" type="pres">
      <dgm:prSet presAssocID="{8F22D4BE-08AE-436A-B9F1-D5A487188E01}" presName="compNode" presStyleCnt="0"/>
      <dgm:spPr/>
    </dgm:pt>
    <dgm:pt modelId="{760788CC-5FEB-4404-A130-624F0F8422C4}" type="pres">
      <dgm:prSet presAssocID="{8F22D4BE-08AE-436A-B9F1-D5A487188E01}" presName="aNode" presStyleLbl="bgShp" presStyleIdx="1" presStyleCnt="4" custLinFactX="5668" custLinFactNeighborX="100000" custLinFactNeighborY="-220"/>
      <dgm:spPr/>
    </dgm:pt>
    <dgm:pt modelId="{0C0C3F9B-DD10-4460-8887-20C354911550}" type="pres">
      <dgm:prSet presAssocID="{8F22D4BE-08AE-436A-B9F1-D5A487188E01}" presName="textNode" presStyleLbl="bgShp" presStyleIdx="1" presStyleCnt="4"/>
      <dgm:spPr/>
    </dgm:pt>
    <dgm:pt modelId="{0314C6F9-8D4B-4195-A757-F5FC11C19C95}" type="pres">
      <dgm:prSet presAssocID="{8F22D4BE-08AE-436A-B9F1-D5A487188E01}" presName="compChildNode" presStyleCnt="0"/>
      <dgm:spPr/>
    </dgm:pt>
    <dgm:pt modelId="{66C1A7B0-463F-49A4-BBEF-08B3EAE29E79}" type="pres">
      <dgm:prSet presAssocID="{8F22D4BE-08AE-436A-B9F1-D5A487188E01}" presName="theInnerList" presStyleCnt="0"/>
      <dgm:spPr/>
    </dgm:pt>
    <dgm:pt modelId="{20ED8F9A-5CC6-41A4-82C6-AC5FB79BC705}" type="pres">
      <dgm:prSet presAssocID="{99E8DACA-C179-4423-8020-21ADF26ECA26}" presName="childNode" presStyleLbl="node1" presStyleIdx="4" presStyleCnt="10" custScaleY="417097" custLinFactX="25626" custLinFactY="-67912" custLinFactNeighborX="100000" custLinFactNeighborY="-100000">
        <dgm:presLayoutVars>
          <dgm:bulletEnabled val="1"/>
        </dgm:presLayoutVars>
      </dgm:prSet>
      <dgm:spPr/>
    </dgm:pt>
    <dgm:pt modelId="{87CA1475-27F7-45C3-86D9-7ECA55D19F2F}" type="pres">
      <dgm:prSet presAssocID="{99E8DACA-C179-4423-8020-21ADF26ECA26}" presName="aSpace2" presStyleCnt="0"/>
      <dgm:spPr/>
    </dgm:pt>
    <dgm:pt modelId="{D737B303-4F33-4C13-89A7-669F0B5297DB}" type="pres">
      <dgm:prSet presAssocID="{3ECE60A3-8ECA-42D2-8CFD-863B651B3280}" presName="childNode" presStyleLbl="node1" presStyleIdx="5" presStyleCnt="10" custScaleY="356165" custLinFactX="25626" custLinFactY="-59351" custLinFactNeighborX="100000" custLinFactNeighborY="-100000">
        <dgm:presLayoutVars>
          <dgm:bulletEnabled val="1"/>
        </dgm:presLayoutVars>
      </dgm:prSet>
      <dgm:spPr/>
    </dgm:pt>
    <dgm:pt modelId="{787A60D8-D59A-4B55-96DA-E29F47B3E744}" type="pres">
      <dgm:prSet presAssocID="{3ECE60A3-8ECA-42D2-8CFD-863B651B3280}" presName="aSpace2" presStyleCnt="0"/>
      <dgm:spPr/>
    </dgm:pt>
    <dgm:pt modelId="{E198ED93-7069-47DD-9206-EF334140D53E}" type="pres">
      <dgm:prSet presAssocID="{758DB45E-E0BD-48FC-8156-5E014A955980}" presName="childNode" presStyleLbl="node1" presStyleIdx="6" presStyleCnt="10">
        <dgm:presLayoutVars>
          <dgm:bulletEnabled val="1"/>
        </dgm:presLayoutVars>
      </dgm:prSet>
      <dgm:spPr/>
    </dgm:pt>
    <dgm:pt modelId="{473D64FD-C120-4AE3-BF0C-95870F52C299}" type="pres">
      <dgm:prSet presAssocID="{758DB45E-E0BD-48FC-8156-5E014A955980}" presName="aSpace2" presStyleCnt="0"/>
      <dgm:spPr/>
    </dgm:pt>
    <dgm:pt modelId="{7F2D17CE-891D-4AE5-9FAF-F54F0C0C2BBC}" type="pres">
      <dgm:prSet presAssocID="{EF62D2EF-169C-49D9-A632-82EE292E8FF8}" presName="childNode" presStyleLbl="node1" presStyleIdx="7" presStyleCnt="10">
        <dgm:presLayoutVars>
          <dgm:bulletEnabled val="1"/>
        </dgm:presLayoutVars>
      </dgm:prSet>
      <dgm:spPr/>
    </dgm:pt>
    <dgm:pt modelId="{3B56C775-E005-47FB-847D-AD0650EE59CA}" type="pres">
      <dgm:prSet presAssocID="{8F22D4BE-08AE-436A-B9F1-D5A487188E01}" presName="aSpace" presStyleCnt="0"/>
      <dgm:spPr/>
    </dgm:pt>
    <dgm:pt modelId="{8D2142E1-9D7F-4B2F-9B69-48FD8AB50453}" type="pres">
      <dgm:prSet presAssocID="{824C4089-10C2-4A4C-9645-248FC4691B05}" presName="compNode" presStyleCnt="0"/>
      <dgm:spPr/>
    </dgm:pt>
    <dgm:pt modelId="{B7AD7D21-A995-445E-9EA4-72DDC781617C}" type="pres">
      <dgm:prSet presAssocID="{824C4089-10C2-4A4C-9645-248FC4691B05}" presName="aNode" presStyleLbl="bgShp" presStyleIdx="2" presStyleCnt="4" custLinFactX="-7630" custLinFactNeighborX="-100000" custLinFactNeighborY="-220"/>
      <dgm:spPr/>
    </dgm:pt>
    <dgm:pt modelId="{36F509BB-30A0-4EE1-9596-9DD6695C4955}" type="pres">
      <dgm:prSet presAssocID="{824C4089-10C2-4A4C-9645-248FC4691B05}" presName="textNode" presStyleLbl="bgShp" presStyleIdx="2" presStyleCnt="4"/>
      <dgm:spPr/>
    </dgm:pt>
    <dgm:pt modelId="{FFAD36DB-DFE0-41AE-AAE1-3FABD762FBE0}" type="pres">
      <dgm:prSet presAssocID="{824C4089-10C2-4A4C-9645-248FC4691B05}" presName="compChildNode" presStyleCnt="0"/>
      <dgm:spPr/>
    </dgm:pt>
    <dgm:pt modelId="{87017989-0B81-4613-AA61-78938A6309F7}" type="pres">
      <dgm:prSet presAssocID="{824C4089-10C2-4A4C-9645-248FC4691B05}" presName="theInnerList" presStyleCnt="0"/>
      <dgm:spPr/>
    </dgm:pt>
    <dgm:pt modelId="{75CB6A05-09E2-4671-9B76-DC9251F5C9DE}" type="pres">
      <dgm:prSet presAssocID="{781B1E3A-D54C-4CF4-BD8E-C1088C1A1E4D}" presName="childNode" presStyleLbl="node1" presStyleIdx="8" presStyleCnt="10" custScaleY="44059" custLinFactX="-42054" custLinFactNeighborX="-100000" custLinFactNeighborY="8122">
        <dgm:presLayoutVars>
          <dgm:bulletEnabled val="1"/>
        </dgm:presLayoutVars>
      </dgm:prSet>
      <dgm:spPr/>
    </dgm:pt>
    <dgm:pt modelId="{0F7464DC-81F4-4F73-904A-D9038E67998E}" type="pres">
      <dgm:prSet presAssocID="{824C4089-10C2-4A4C-9645-248FC4691B05}" presName="aSpace" presStyleCnt="0"/>
      <dgm:spPr/>
    </dgm:pt>
    <dgm:pt modelId="{2F868727-863E-4FBE-8C5D-3C7547DB402B}" type="pres">
      <dgm:prSet presAssocID="{42736823-CF3F-42D4-B387-8A735B72F109}" presName="compNode" presStyleCnt="0"/>
      <dgm:spPr/>
    </dgm:pt>
    <dgm:pt modelId="{B62148B2-7923-43BE-A4B3-2B6F34E83EAE}" type="pres">
      <dgm:prSet presAssocID="{42736823-CF3F-42D4-B387-8A735B72F109}" presName="aNode" presStyleLbl="bgShp" presStyleIdx="3" presStyleCnt="4" custLinFactX="-121087" custLinFactNeighborX="-200000" custLinFactNeighborY="-220"/>
      <dgm:spPr/>
    </dgm:pt>
    <dgm:pt modelId="{D3F855CC-C66F-4C36-8871-F11A0FE1AC36}" type="pres">
      <dgm:prSet presAssocID="{42736823-CF3F-42D4-B387-8A735B72F109}" presName="textNode" presStyleLbl="bgShp" presStyleIdx="3" presStyleCnt="4"/>
      <dgm:spPr/>
    </dgm:pt>
    <dgm:pt modelId="{EF4BD66F-757C-4565-BD8B-237418906D69}" type="pres">
      <dgm:prSet presAssocID="{42736823-CF3F-42D4-B387-8A735B72F109}" presName="compChildNode" presStyleCnt="0"/>
      <dgm:spPr/>
    </dgm:pt>
    <dgm:pt modelId="{6CCFAF43-9974-4B5C-8AE9-B674367ECC29}" type="pres">
      <dgm:prSet presAssocID="{42736823-CF3F-42D4-B387-8A735B72F109}" presName="theInnerList" presStyleCnt="0"/>
      <dgm:spPr/>
    </dgm:pt>
    <dgm:pt modelId="{E9CD38BC-75EB-4F22-9FD4-6F3BA0382200}" type="pres">
      <dgm:prSet presAssocID="{5B16FF78-216A-48EB-B47E-AD8FD7347E0B}" presName="childNode" presStyleLbl="node1" presStyleIdx="9" presStyleCnt="10" custScaleY="43346" custLinFactX="-200000" custLinFactNeighborX="-207849" custLinFactNeighborY="30498">
        <dgm:presLayoutVars>
          <dgm:bulletEnabled val="1"/>
        </dgm:presLayoutVars>
      </dgm:prSet>
      <dgm:spPr/>
    </dgm:pt>
  </dgm:ptLst>
  <dgm:cxnLst>
    <dgm:cxn modelId="{B9FCB71C-101C-456B-A275-5EE62A0672D7}" type="presOf" srcId="{42736823-CF3F-42D4-B387-8A735B72F109}" destId="{D3F855CC-C66F-4C36-8871-F11A0FE1AC36}" srcOrd="1" destOrd="0" presId="urn:microsoft.com/office/officeart/2005/8/layout/lProcess2"/>
    <dgm:cxn modelId="{6A2C7623-AB8A-4812-933E-51D44875304F}" type="presOf" srcId="{8F22D4BE-08AE-436A-B9F1-D5A487188E01}" destId="{760788CC-5FEB-4404-A130-624F0F8422C4}" srcOrd="0" destOrd="0" presId="urn:microsoft.com/office/officeart/2005/8/layout/lProcess2"/>
    <dgm:cxn modelId="{098D9628-1F45-451A-AB39-8DC1A670BF91}" srcId="{42736823-CF3F-42D4-B387-8A735B72F109}" destId="{5B16FF78-216A-48EB-B47E-AD8FD7347E0B}" srcOrd="0" destOrd="0" parTransId="{1185F0AF-5A23-4367-9687-871948E1DE20}" sibTransId="{06EA80D7-6AC5-4403-AF55-A0FBEEFB7C6D}"/>
    <dgm:cxn modelId="{4D003935-733D-4490-851E-FAB960A9F271}" srcId="{2BFC4C43-B9C8-4C34-907F-7AE4AA72F8F4}" destId="{E771985F-F9CB-4B0A-AE65-CA5D3479078B}" srcOrd="3" destOrd="0" parTransId="{FC09D109-B81A-46CC-80FB-E6A4E8F235D7}" sibTransId="{F04AE2F6-65F3-4118-A04E-50E057CA55F8}"/>
    <dgm:cxn modelId="{C4CB5639-D1CF-4164-BD72-0A180F69D6EB}" type="presOf" srcId="{2BFC4C43-B9C8-4C34-907F-7AE4AA72F8F4}" destId="{C90BE511-A49E-492B-94B4-A36ADD1CA042}" srcOrd="0" destOrd="0" presId="urn:microsoft.com/office/officeart/2005/8/layout/lProcess2"/>
    <dgm:cxn modelId="{75AA683B-2C04-4FB8-B258-26C4F95DF6C0}" type="presOf" srcId="{99E8DACA-C179-4423-8020-21ADF26ECA26}" destId="{20ED8F9A-5CC6-41A4-82C6-AC5FB79BC705}" srcOrd="0" destOrd="0" presId="urn:microsoft.com/office/officeart/2005/8/layout/lProcess2"/>
    <dgm:cxn modelId="{AFCB113E-1854-422B-BE97-1A8004C3A20F}" type="presOf" srcId="{1352C332-5153-4B61-A71C-59FC5B46E9DD}" destId="{65FBD5A9-48E4-4B49-9775-99F5D87AC0EC}" srcOrd="0" destOrd="0" presId="urn:microsoft.com/office/officeart/2005/8/layout/lProcess2"/>
    <dgm:cxn modelId="{652E6A5E-5823-4713-95E6-097001AB9B81}" srcId="{8F22D4BE-08AE-436A-B9F1-D5A487188E01}" destId="{758DB45E-E0BD-48FC-8156-5E014A955980}" srcOrd="2" destOrd="0" parTransId="{183967DF-706E-4D92-9557-EFDAC251192E}" sibTransId="{6B5EA3AC-7007-4FF9-88AD-A669FD25A336}"/>
    <dgm:cxn modelId="{900C165F-7907-41D6-B9FE-42EC680BBB59}" srcId="{824C4089-10C2-4A4C-9645-248FC4691B05}" destId="{781B1E3A-D54C-4CF4-BD8E-C1088C1A1E4D}" srcOrd="0" destOrd="0" parTransId="{1051B969-6A42-44EB-93A3-67A102FBC42B}" sibTransId="{BE69EED9-3ECB-4C1C-A55F-9879A8A1A065}"/>
    <dgm:cxn modelId="{FEA2CA67-29C1-4C1A-8E8A-CF11C73C71B2}" srcId="{2BFC4C43-B9C8-4C34-907F-7AE4AA72F8F4}" destId="{72B1996A-4A0B-4AA1-9104-0C50D164B9B1}" srcOrd="0" destOrd="0" parTransId="{F28DBF01-8094-4D3E-B13A-E70C5E4141D6}" sibTransId="{3077CD1B-4010-48A0-9A38-1820306CFC04}"/>
    <dgm:cxn modelId="{00FB0D6E-E118-4241-B342-A8A0333A0687}" type="presOf" srcId="{781B1E3A-D54C-4CF4-BD8E-C1088C1A1E4D}" destId="{75CB6A05-09E2-4671-9B76-DC9251F5C9DE}" srcOrd="0" destOrd="0" presId="urn:microsoft.com/office/officeart/2005/8/layout/lProcess2"/>
    <dgm:cxn modelId="{0DC55151-C1EE-485A-8CBE-C8E70461C861}" type="presOf" srcId="{EF62D2EF-169C-49D9-A632-82EE292E8FF8}" destId="{7F2D17CE-891D-4AE5-9FAF-F54F0C0C2BBC}" srcOrd="0" destOrd="0" presId="urn:microsoft.com/office/officeart/2005/8/layout/lProcess2"/>
    <dgm:cxn modelId="{A4C94552-F6B7-4DDE-9937-643F27756163}" srcId="{2BFC4C43-B9C8-4C34-907F-7AE4AA72F8F4}" destId="{1352C332-5153-4B61-A71C-59FC5B46E9DD}" srcOrd="1" destOrd="0" parTransId="{83223535-428D-40F7-8B3D-E161F395EBF5}" sibTransId="{AD7621AF-FA41-46D3-AE0F-549E92DDCA31}"/>
    <dgm:cxn modelId="{825DD874-29FD-476C-9FE5-6278D021555D}" srcId="{8F22D4BE-08AE-436A-B9F1-D5A487188E01}" destId="{99E8DACA-C179-4423-8020-21ADF26ECA26}" srcOrd="0" destOrd="0" parTransId="{650767DE-190C-4C97-A393-B6126F3A582A}" sibTransId="{2F13A756-2E03-41CA-8956-45C8609AD126}"/>
    <dgm:cxn modelId="{491D6777-5954-42AA-8865-79C3B50242A0}" type="presOf" srcId="{2BFC4C43-B9C8-4C34-907F-7AE4AA72F8F4}" destId="{FC050B59-2A61-4A84-BAD5-142E7E7BD293}" srcOrd="1" destOrd="0" presId="urn:microsoft.com/office/officeart/2005/8/layout/lProcess2"/>
    <dgm:cxn modelId="{11D76E7B-DAFD-4781-944D-CDC735A485B6}" srcId="{67F06F1C-C5A9-490F-A48E-FAE51F465323}" destId="{2BFC4C43-B9C8-4C34-907F-7AE4AA72F8F4}" srcOrd="0" destOrd="0" parTransId="{B261FDAB-7F12-42CD-9D0F-40F55BB1CA55}" sibTransId="{6D34D8B7-5A69-4AA5-B492-47D0A67069C9}"/>
    <dgm:cxn modelId="{B3C95D83-FB36-4BD8-9489-B283C6CB083D}" type="presOf" srcId="{824C4089-10C2-4A4C-9645-248FC4691B05}" destId="{36F509BB-30A0-4EE1-9596-9DD6695C4955}" srcOrd="1" destOrd="0" presId="urn:microsoft.com/office/officeart/2005/8/layout/lProcess2"/>
    <dgm:cxn modelId="{6B466396-45AB-4F86-AFC1-61A805B56ED0}" type="presOf" srcId="{67F06F1C-C5A9-490F-A48E-FAE51F465323}" destId="{7D82B8AA-22E1-485D-A602-1CD5F9C4252D}" srcOrd="0" destOrd="0" presId="urn:microsoft.com/office/officeart/2005/8/layout/lProcess2"/>
    <dgm:cxn modelId="{9E9424A0-83EA-4A3C-A5E6-140F9105977E}" srcId="{2BFC4C43-B9C8-4C34-907F-7AE4AA72F8F4}" destId="{68357D08-539B-491E-BCF2-D4E9CA0C1116}" srcOrd="2" destOrd="0" parTransId="{6C2F41F2-10B0-42F2-81D5-F5DA7CF9FF07}" sibTransId="{89445F11-ECDA-42D9-9FEF-92CDCCBC8E2F}"/>
    <dgm:cxn modelId="{BB1313A4-B5EC-44EA-88AB-5B75C9EC8B16}" type="presOf" srcId="{42736823-CF3F-42D4-B387-8A735B72F109}" destId="{B62148B2-7923-43BE-A4B3-2B6F34E83EAE}" srcOrd="0" destOrd="0" presId="urn:microsoft.com/office/officeart/2005/8/layout/lProcess2"/>
    <dgm:cxn modelId="{6E583BAB-23F3-4669-BD42-010E4FCD68A3}" srcId="{67F06F1C-C5A9-490F-A48E-FAE51F465323}" destId="{824C4089-10C2-4A4C-9645-248FC4691B05}" srcOrd="2" destOrd="0" parTransId="{D200F629-011E-4ED7-BD05-E3B580CB32FF}" sibTransId="{2AB5DABC-F1A2-45A6-9581-16F4FB4D16D0}"/>
    <dgm:cxn modelId="{0B5CD2AD-2883-4147-B4B2-3767DAC8018B}" type="presOf" srcId="{824C4089-10C2-4A4C-9645-248FC4691B05}" destId="{B7AD7D21-A995-445E-9EA4-72DDC781617C}" srcOrd="0" destOrd="0" presId="urn:microsoft.com/office/officeart/2005/8/layout/lProcess2"/>
    <dgm:cxn modelId="{CD59DAB1-31B0-4339-ABCF-804E101C3F7A}" type="presOf" srcId="{E771985F-F9CB-4B0A-AE65-CA5D3479078B}" destId="{F0D0B0C8-4971-418B-A238-BE0AA0AA12B4}" srcOrd="0" destOrd="0" presId="urn:microsoft.com/office/officeart/2005/8/layout/lProcess2"/>
    <dgm:cxn modelId="{695B6BB6-2DAB-4000-9AD8-7A413D17C3A8}" srcId="{8F22D4BE-08AE-436A-B9F1-D5A487188E01}" destId="{EF62D2EF-169C-49D9-A632-82EE292E8FF8}" srcOrd="3" destOrd="0" parTransId="{C4FC102A-EDDC-4B93-8F68-73C7E5AF3540}" sibTransId="{AD9E855B-9255-4445-961C-9DCBE346B0EB}"/>
    <dgm:cxn modelId="{8A0EC6B9-983F-451C-9941-F1A010C32DDA}" srcId="{67F06F1C-C5A9-490F-A48E-FAE51F465323}" destId="{42736823-CF3F-42D4-B387-8A735B72F109}" srcOrd="3" destOrd="0" parTransId="{E81E2444-05FF-4BBA-8C9F-2508D6ECA847}" sibTransId="{1E72C7B5-DD5B-4774-ACC7-FC63B7FE539B}"/>
    <dgm:cxn modelId="{3D8B02BE-F008-44F8-8F97-5FD14C096B81}" type="presOf" srcId="{68357D08-539B-491E-BCF2-D4E9CA0C1116}" destId="{C81D6ECF-D8AF-4F2F-BFB0-404879313B09}" srcOrd="0" destOrd="0" presId="urn:microsoft.com/office/officeart/2005/8/layout/lProcess2"/>
    <dgm:cxn modelId="{09B9B1D5-56D2-44E6-B5C6-33BA6D5EF688}" type="presOf" srcId="{5B16FF78-216A-48EB-B47E-AD8FD7347E0B}" destId="{E9CD38BC-75EB-4F22-9FD4-6F3BA0382200}" srcOrd="0" destOrd="0" presId="urn:microsoft.com/office/officeart/2005/8/layout/lProcess2"/>
    <dgm:cxn modelId="{C56578DC-CF2A-4553-935B-4E7A030838B4}" srcId="{67F06F1C-C5A9-490F-A48E-FAE51F465323}" destId="{8F22D4BE-08AE-436A-B9F1-D5A487188E01}" srcOrd="1" destOrd="0" parTransId="{C8243A7F-5031-4FB5-99FE-06AEC6E0E1EE}" sibTransId="{6819A6F5-44EB-47BC-B510-39C6BA91DBE0}"/>
    <dgm:cxn modelId="{6C3231E3-9A5A-42A5-83EB-EB997FB0EB18}" srcId="{8F22D4BE-08AE-436A-B9F1-D5A487188E01}" destId="{3ECE60A3-8ECA-42D2-8CFD-863B651B3280}" srcOrd="1" destOrd="0" parTransId="{AAE233E6-ABFF-42FC-9865-F86985B3D52B}" sibTransId="{A898C53E-D21F-4EE5-A990-6C979AC6A31E}"/>
    <dgm:cxn modelId="{CAA85AE4-5152-44B3-A06F-BB68BE345DE9}" type="presOf" srcId="{3ECE60A3-8ECA-42D2-8CFD-863B651B3280}" destId="{D737B303-4F33-4C13-89A7-669F0B5297DB}" srcOrd="0" destOrd="0" presId="urn:microsoft.com/office/officeart/2005/8/layout/lProcess2"/>
    <dgm:cxn modelId="{DFCBCDF4-CCA9-42E0-BA3D-D26E5A26ECBD}" type="presOf" srcId="{8F22D4BE-08AE-436A-B9F1-D5A487188E01}" destId="{0C0C3F9B-DD10-4460-8887-20C354911550}" srcOrd="1" destOrd="0" presId="urn:microsoft.com/office/officeart/2005/8/layout/lProcess2"/>
    <dgm:cxn modelId="{9C8B10F5-704F-43A9-B50E-D96520883E11}" type="presOf" srcId="{758DB45E-E0BD-48FC-8156-5E014A955980}" destId="{E198ED93-7069-47DD-9206-EF334140D53E}" srcOrd="0" destOrd="0" presId="urn:microsoft.com/office/officeart/2005/8/layout/lProcess2"/>
    <dgm:cxn modelId="{F6E607FB-52F4-442A-A16F-2C5F937F0786}" type="presOf" srcId="{72B1996A-4A0B-4AA1-9104-0C50D164B9B1}" destId="{FB2AC3A7-A5E2-466A-9CDB-1349B43BD89C}" srcOrd="0" destOrd="0" presId="urn:microsoft.com/office/officeart/2005/8/layout/lProcess2"/>
    <dgm:cxn modelId="{B30C39F5-8112-4D25-97A8-AF243D6ED395}" type="presParOf" srcId="{7D82B8AA-22E1-485D-A602-1CD5F9C4252D}" destId="{E7269971-7745-4BCD-B943-DA7050407569}" srcOrd="0" destOrd="0" presId="urn:microsoft.com/office/officeart/2005/8/layout/lProcess2"/>
    <dgm:cxn modelId="{57C34A88-628A-49DD-81BE-A66578F6CACE}" type="presParOf" srcId="{E7269971-7745-4BCD-B943-DA7050407569}" destId="{C90BE511-A49E-492B-94B4-A36ADD1CA042}" srcOrd="0" destOrd="0" presId="urn:microsoft.com/office/officeart/2005/8/layout/lProcess2"/>
    <dgm:cxn modelId="{0B7F1041-5394-4F13-8936-2262FA4E289D}" type="presParOf" srcId="{E7269971-7745-4BCD-B943-DA7050407569}" destId="{FC050B59-2A61-4A84-BAD5-142E7E7BD293}" srcOrd="1" destOrd="0" presId="urn:microsoft.com/office/officeart/2005/8/layout/lProcess2"/>
    <dgm:cxn modelId="{BB7CBAB5-BE44-49D2-BD1B-747849ACC515}" type="presParOf" srcId="{E7269971-7745-4BCD-B943-DA7050407569}" destId="{FBAA81B4-C601-4DE4-A746-18F68809EA64}" srcOrd="2" destOrd="0" presId="urn:microsoft.com/office/officeart/2005/8/layout/lProcess2"/>
    <dgm:cxn modelId="{736E0CE3-D285-40C5-95DB-B1A47D739FDC}" type="presParOf" srcId="{FBAA81B4-C601-4DE4-A746-18F68809EA64}" destId="{A04E91A7-A88E-4BA9-A3CE-887D7EE5D9E5}" srcOrd="0" destOrd="0" presId="urn:microsoft.com/office/officeart/2005/8/layout/lProcess2"/>
    <dgm:cxn modelId="{1995ADDF-330E-4E28-814B-30E07EE8F0BC}" type="presParOf" srcId="{A04E91A7-A88E-4BA9-A3CE-887D7EE5D9E5}" destId="{FB2AC3A7-A5E2-466A-9CDB-1349B43BD89C}" srcOrd="0" destOrd="0" presId="urn:microsoft.com/office/officeart/2005/8/layout/lProcess2"/>
    <dgm:cxn modelId="{7B3D6C79-ADF5-404B-9E83-8B3216140F01}" type="presParOf" srcId="{A04E91A7-A88E-4BA9-A3CE-887D7EE5D9E5}" destId="{DCD43195-2C7A-4891-B9D6-42FC6227F03E}" srcOrd="1" destOrd="0" presId="urn:microsoft.com/office/officeart/2005/8/layout/lProcess2"/>
    <dgm:cxn modelId="{4D4B3FD0-6680-42F9-9CE0-5D5A2E46EAC6}" type="presParOf" srcId="{A04E91A7-A88E-4BA9-A3CE-887D7EE5D9E5}" destId="{65FBD5A9-48E4-4B49-9775-99F5D87AC0EC}" srcOrd="2" destOrd="0" presId="urn:microsoft.com/office/officeart/2005/8/layout/lProcess2"/>
    <dgm:cxn modelId="{03BCD3D5-BA3D-4708-AB30-6B840B0B5E4B}" type="presParOf" srcId="{A04E91A7-A88E-4BA9-A3CE-887D7EE5D9E5}" destId="{8930F7C2-7EB2-45C7-9CB1-446298C319AF}" srcOrd="3" destOrd="0" presId="urn:microsoft.com/office/officeart/2005/8/layout/lProcess2"/>
    <dgm:cxn modelId="{3CE6EA56-96D5-43D7-BE51-94B9F03D94B2}" type="presParOf" srcId="{A04E91A7-A88E-4BA9-A3CE-887D7EE5D9E5}" destId="{C81D6ECF-D8AF-4F2F-BFB0-404879313B09}" srcOrd="4" destOrd="0" presId="urn:microsoft.com/office/officeart/2005/8/layout/lProcess2"/>
    <dgm:cxn modelId="{8CC43488-F3F0-48F9-8E03-C7CE381C2567}" type="presParOf" srcId="{A04E91A7-A88E-4BA9-A3CE-887D7EE5D9E5}" destId="{080702FF-BFFA-417B-AE1F-3F9348E60250}" srcOrd="5" destOrd="0" presId="urn:microsoft.com/office/officeart/2005/8/layout/lProcess2"/>
    <dgm:cxn modelId="{C7086BC1-DDC8-480C-B5E8-4A611C85B861}" type="presParOf" srcId="{A04E91A7-A88E-4BA9-A3CE-887D7EE5D9E5}" destId="{F0D0B0C8-4971-418B-A238-BE0AA0AA12B4}" srcOrd="6" destOrd="0" presId="urn:microsoft.com/office/officeart/2005/8/layout/lProcess2"/>
    <dgm:cxn modelId="{F1101A00-A377-4989-AEDD-F90AF8C14082}" type="presParOf" srcId="{7D82B8AA-22E1-485D-A602-1CD5F9C4252D}" destId="{5245DC32-7D46-4ABE-85E0-7C02AA4D896B}" srcOrd="1" destOrd="0" presId="urn:microsoft.com/office/officeart/2005/8/layout/lProcess2"/>
    <dgm:cxn modelId="{21C58CCE-7B44-4D10-9885-9651E194FE08}" type="presParOf" srcId="{7D82B8AA-22E1-485D-A602-1CD5F9C4252D}" destId="{76208A05-F9FD-4CA5-9FDD-A42F72E87A28}" srcOrd="2" destOrd="0" presId="urn:microsoft.com/office/officeart/2005/8/layout/lProcess2"/>
    <dgm:cxn modelId="{B7D2E798-712A-4182-9D63-61737F9F70FB}" type="presParOf" srcId="{76208A05-F9FD-4CA5-9FDD-A42F72E87A28}" destId="{760788CC-5FEB-4404-A130-624F0F8422C4}" srcOrd="0" destOrd="0" presId="urn:microsoft.com/office/officeart/2005/8/layout/lProcess2"/>
    <dgm:cxn modelId="{D7F7D9A8-0953-4AFF-B797-BA0C488C67CA}" type="presParOf" srcId="{76208A05-F9FD-4CA5-9FDD-A42F72E87A28}" destId="{0C0C3F9B-DD10-4460-8887-20C354911550}" srcOrd="1" destOrd="0" presId="urn:microsoft.com/office/officeart/2005/8/layout/lProcess2"/>
    <dgm:cxn modelId="{DCF49309-D66A-449F-8B74-8C549DBE47BA}" type="presParOf" srcId="{76208A05-F9FD-4CA5-9FDD-A42F72E87A28}" destId="{0314C6F9-8D4B-4195-A757-F5FC11C19C95}" srcOrd="2" destOrd="0" presId="urn:microsoft.com/office/officeart/2005/8/layout/lProcess2"/>
    <dgm:cxn modelId="{840E9D2A-CE36-426E-89B4-1B37C4266B35}" type="presParOf" srcId="{0314C6F9-8D4B-4195-A757-F5FC11C19C95}" destId="{66C1A7B0-463F-49A4-BBEF-08B3EAE29E79}" srcOrd="0" destOrd="0" presId="urn:microsoft.com/office/officeart/2005/8/layout/lProcess2"/>
    <dgm:cxn modelId="{3C59B384-CF29-48AE-80A1-34048D1713C3}" type="presParOf" srcId="{66C1A7B0-463F-49A4-BBEF-08B3EAE29E79}" destId="{20ED8F9A-5CC6-41A4-82C6-AC5FB79BC705}" srcOrd="0" destOrd="0" presId="urn:microsoft.com/office/officeart/2005/8/layout/lProcess2"/>
    <dgm:cxn modelId="{73F81912-72A6-40F0-97B5-89E147300DE5}" type="presParOf" srcId="{66C1A7B0-463F-49A4-BBEF-08B3EAE29E79}" destId="{87CA1475-27F7-45C3-86D9-7ECA55D19F2F}" srcOrd="1" destOrd="0" presId="urn:microsoft.com/office/officeart/2005/8/layout/lProcess2"/>
    <dgm:cxn modelId="{FEC8295B-4FB7-4412-B5DA-79731EE03A67}" type="presParOf" srcId="{66C1A7B0-463F-49A4-BBEF-08B3EAE29E79}" destId="{D737B303-4F33-4C13-89A7-669F0B5297DB}" srcOrd="2" destOrd="0" presId="urn:microsoft.com/office/officeart/2005/8/layout/lProcess2"/>
    <dgm:cxn modelId="{695BE271-A29E-41A4-8EC6-34E60E9D732D}" type="presParOf" srcId="{66C1A7B0-463F-49A4-BBEF-08B3EAE29E79}" destId="{787A60D8-D59A-4B55-96DA-E29F47B3E744}" srcOrd="3" destOrd="0" presId="urn:microsoft.com/office/officeart/2005/8/layout/lProcess2"/>
    <dgm:cxn modelId="{4768E917-3BE4-43DD-A9C5-8A807490FE96}" type="presParOf" srcId="{66C1A7B0-463F-49A4-BBEF-08B3EAE29E79}" destId="{E198ED93-7069-47DD-9206-EF334140D53E}" srcOrd="4" destOrd="0" presId="urn:microsoft.com/office/officeart/2005/8/layout/lProcess2"/>
    <dgm:cxn modelId="{548E62D3-E020-402B-8441-B0D7C43C0B8E}" type="presParOf" srcId="{66C1A7B0-463F-49A4-BBEF-08B3EAE29E79}" destId="{473D64FD-C120-4AE3-BF0C-95870F52C299}" srcOrd="5" destOrd="0" presId="urn:microsoft.com/office/officeart/2005/8/layout/lProcess2"/>
    <dgm:cxn modelId="{3E97609E-1226-468D-B875-196E1E07F47E}" type="presParOf" srcId="{66C1A7B0-463F-49A4-BBEF-08B3EAE29E79}" destId="{7F2D17CE-891D-4AE5-9FAF-F54F0C0C2BBC}" srcOrd="6" destOrd="0" presId="urn:microsoft.com/office/officeart/2005/8/layout/lProcess2"/>
    <dgm:cxn modelId="{0CCEED8F-EA97-4B2A-9E51-CEA88371F36D}" type="presParOf" srcId="{7D82B8AA-22E1-485D-A602-1CD5F9C4252D}" destId="{3B56C775-E005-47FB-847D-AD0650EE59CA}" srcOrd="3" destOrd="0" presId="urn:microsoft.com/office/officeart/2005/8/layout/lProcess2"/>
    <dgm:cxn modelId="{16212BB7-3AEF-469A-914D-DA3D0E4E7D34}" type="presParOf" srcId="{7D82B8AA-22E1-485D-A602-1CD5F9C4252D}" destId="{8D2142E1-9D7F-4B2F-9B69-48FD8AB50453}" srcOrd="4" destOrd="0" presId="urn:microsoft.com/office/officeart/2005/8/layout/lProcess2"/>
    <dgm:cxn modelId="{E9B386F6-75BC-4889-B5C8-7A3A569A49A5}" type="presParOf" srcId="{8D2142E1-9D7F-4B2F-9B69-48FD8AB50453}" destId="{B7AD7D21-A995-445E-9EA4-72DDC781617C}" srcOrd="0" destOrd="0" presId="urn:microsoft.com/office/officeart/2005/8/layout/lProcess2"/>
    <dgm:cxn modelId="{7830A849-9F08-429F-835F-44A92F8C5852}" type="presParOf" srcId="{8D2142E1-9D7F-4B2F-9B69-48FD8AB50453}" destId="{36F509BB-30A0-4EE1-9596-9DD6695C4955}" srcOrd="1" destOrd="0" presId="urn:microsoft.com/office/officeart/2005/8/layout/lProcess2"/>
    <dgm:cxn modelId="{D4A9059B-64E3-406B-8113-4168CA8D447C}" type="presParOf" srcId="{8D2142E1-9D7F-4B2F-9B69-48FD8AB50453}" destId="{FFAD36DB-DFE0-41AE-AAE1-3FABD762FBE0}" srcOrd="2" destOrd="0" presId="urn:microsoft.com/office/officeart/2005/8/layout/lProcess2"/>
    <dgm:cxn modelId="{12E90D63-D07E-40DE-9E60-9A771D1AD1D8}" type="presParOf" srcId="{FFAD36DB-DFE0-41AE-AAE1-3FABD762FBE0}" destId="{87017989-0B81-4613-AA61-78938A6309F7}" srcOrd="0" destOrd="0" presId="urn:microsoft.com/office/officeart/2005/8/layout/lProcess2"/>
    <dgm:cxn modelId="{81D600E2-71DA-4168-BBF6-E77CDBC8076E}" type="presParOf" srcId="{87017989-0B81-4613-AA61-78938A6309F7}" destId="{75CB6A05-09E2-4671-9B76-DC9251F5C9DE}" srcOrd="0" destOrd="0" presId="urn:microsoft.com/office/officeart/2005/8/layout/lProcess2"/>
    <dgm:cxn modelId="{C62892EA-4933-4D30-8CF1-4C60A713BF4A}" type="presParOf" srcId="{7D82B8AA-22E1-485D-A602-1CD5F9C4252D}" destId="{0F7464DC-81F4-4F73-904A-D9038E67998E}" srcOrd="5" destOrd="0" presId="urn:microsoft.com/office/officeart/2005/8/layout/lProcess2"/>
    <dgm:cxn modelId="{CF9F8043-E8ED-4A7A-91C0-E4CD18DB316A}" type="presParOf" srcId="{7D82B8AA-22E1-485D-A602-1CD5F9C4252D}" destId="{2F868727-863E-4FBE-8C5D-3C7547DB402B}" srcOrd="6" destOrd="0" presId="urn:microsoft.com/office/officeart/2005/8/layout/lProcess2"/>
    <dgm:cxn modelId="{EFA9A360-A838-4E47-8E0E-65EAE6487511}" type="presParOf" srcId="{2F868727-863E-4FBE-8C5D-3C7547DB402B}" destId="{B62148B2-7923-43BE-A4B3-2B6F34E83EAE}" srcOrd="0" destOrd="0" presId="urn:microsoft.com/office/officeart/2005/8/layout/lProcess2"/>
    <dgm:cxn modelId="{18FDF403-9CCB-4A36-A2C0-A7ABFB8F1A8A}" type="presParOf" srcId="{2F868727-863E-4FBE-8C5D-3C7547DB402B}" destId="{D3F855CC-C66F-4C36-8871-F11A0FE1AC36}" srcOrd="1" destOrd="0" presId="urn:microsoft.com/office/officeart/2005/8/layout/lProcess2"/>
    <dgm:cxn modelId="{1315DAE8-5D7F-49D8-B725-1E2F49FACFFB}" type="presParOf" srcId="{2F868727-863E-4FBE-8C5D-3C7547DB402B}" destId="{EF4BD66F-757C-4565-BD8B-237418906D69}" srcOrd="2" destOrd="0" presId="urn:microsoft.com/office/officeart/2005/8/layout/lProcess2"/>
    <dgm:cxn modelId="{69FC05C9-0981-4C3D-B400-D52A9A8657E2}" type="presParOf" srcId="{EF4BD66F-757C-4565-BD8B-237418906D69}" destId="{6CCFAF43-9974-4B5C-8AE9-B674367ECC29}" srcOrd="0" destOrd="0" presId="urn:microsoft.com/office/officeart/2005/8/layout/lProcess2"/>
    <dgm:cxn modelId="{9E187500-BC7D-41F0-BA9D-9649B572A305}" type="presParOf" srcId="{6CCFAF43-9974-4B5C-8AE9-B674367ECC29}" destId="{E9CD38BC-75EB-4F22-9FD4-6F3BA038220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BE511-A49E-492B-94B4-A36ADD1CA042}">
      <dsp:nvSpPr>
        <dsp:cNvPr id="0" name=""/>
        <dsp:cNvSpPr/>
      </dsp:nvSpPr>
      <dsp:spPr>
        <a:xfrm>
          <a:off x="6502831" y="0"/>
          <a:ext cx="2055055" cy="489687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6502831" y="0"/>
        <a:ext cx="2055055" cy="1469062"/>
      </dsp:txXfrm>
    </dsp:sp>
    <dsp:sp modelId="{FB2AC3A7-A5E2-466A-9CDB-1349B43BD89C}">
      <dsp:nvSpPr>
        <dsp:cNvPr id="0" name=""/>
        <dsp:cNvSpPr/>
      </dsp:nvSpPr>
      <dsp:spPr>
        <a:xfrm>
          <a:off x="6648670" y="487148"/>
          <a:ext cx="1644044" cy="156031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Kolej Metropolitalna</a:t>
          </a:r>
          <a:br>
            <a:rPr lang="pl-PL" sz="1400" b="1" kern="1200" dirty="0"/>
          </a:br>
          <a:r>
            <a:rPr lang="pl-PL" sz="1400" b="0" kern="1200" dirty="0"/>
            <a:t>(finansowane z budżetu GZM)</a:t>
          </a:r>
        </a:p>
      </dsp:txBody>
      <dsp:txXfrm>
        <a:off x="6694370" y="532848"/>
        <a:ext cx="1552644" cy="1468917"/>
      </dsp:txXfrm>
    </dsp:sp>
    <dsp:sp modelId="{65FBD5A9-48E4-4B49-9775-99F5D87AC0EC}">
      <dsp:nvSpPr>
        <dsp:cNvPr id="0" name=""/>
        <dsp:cNvSpPr/>
      </dsp:nvSpPr>
      <dsp:spPr>
        <a:xfrm>
          <a:off x="207599" y="3101781"/>
          <a:ext cx="1644044" cy="46858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221323" y="3115505"/>
        <a:ext cx="1616596" cy="441138"/>
      </dsp:txXfrm>
    </dsp:sp>
    <dsp:sp modelId="{C81D6ECF-D8AF-4F2F-BFB0-404879313B09}">
      <dsp:nvSpPr>
        <dsp:cNvPr id="0" name=""/>
        <dsp:cNvSpPr/>
      </dsp:nvSpPr>
      <dsp:spPr>
        <a:xfrm>
          <a:off x="207599" y="3642457"/>
          <a:ext cx="1644044" cy="46858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221323" y="3656181"/>
        <a:ext cx="1616596" cy="441138"/>
      </dsp:txXfrm>
    </dsp:sp>
    <dsp:sp modelId="{F0D0B0C8-4971-418B-A238-BE0AA0AA12B4}">
      <dsp:nvSpPr>
        <dsp:cNvPr id="0" name=""/>
        <dsp:cNvSpPr/>
      </dsp:nvSpPr>
      <dsp:spPr>
        <a:xfrm>
          <a:off x="207599" y="4183134"/>
          <a:ext cx="1644044" cy="46858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221323" y="4196858"/>
        <a:ext cx="1616596" cy="441138"/>
      </dsp:txXfrm>
    </dsp:sp>
    <dsp:sp modelId="{760788CC-5FEB-4404-A130-624F0F8422C4}">
      <dsp:nvSpPr>
        <dsp:cNvPr id="0" name=""/>
        <dsp:cNvSpPr/>
      </dsp:nvSpPr>
      <dsp:spPr>
        <a:xfrm>
          <a:off x="4382815" y="0"/>
          <a:ext cx="2055055" cy="4896874"/>
        </a:xfrm>
        <a:prstGeom prst="roundRect">
          <a:avLst>
            <a:gd name="adj" fmla="val 10000"/>
          </a:avLst>
        </a:prstGeom>
        <a:solidFill>
          <a:srgbClr val="FFB3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4382815" y="0"/>
        <a:ext cx="2055055" cy="1469062"/>
      </dsp:txXfrm>
    </dsp:sp>
    <dsp:sp modelId="{20ED8F9A-5CC6-41A4-82C6-AC5FB79BC705}">
      <dsp:nvSpPr>
        <dsp:cNvPr id="0" name=""/>
        <dsp:cNvSpPr/>
      </dsp:nvSpPr>
      <dsp:spPr>
        <a:xfrm>
          <a:off x="4482132" y="1210358"/>
          <a:ext cx="1644044" cy="1301352"/>
        </a:xfrm>
        <a:prstGeom prst="roundRect">
          <a:avLst>
            <a:gd name="adj" fmla="val 10000"/>
          </a:avLst>
        </a:prstGeom>
        <a:solidFill>
          <a:srgbClr val="FD0B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Linie metropolitalne </a:t>
          </a:r>
          <a:br>
            <a:rPr lang="pl-PL" sz="1400" kern="1200" dirty="0"/>
          </a:br>
          <a:r>
            <a:rPr lang="pl-PL" sz="1400" kern="1200" dirty="0"/>
            <a:t>(finansowane z budżetu GZM)</a:t>
          </a:r>
        </a:p>
      </dsp:txBody>
      <dsp:txXfrm>
        <a:off x="4520247" y="1248473"/>
        <a:ext cx="1567814" cy="1225122"/>
      </dsp:txXfrm>
    </dsp:sp>
    <dsp:sp modelId="{D737B303-4F33-4C13-89A7-669F0B5297DB}">
      <dsp:nvSpPr>
        <dsp:cNvPr id="0" name=""/>
        <dsp:cNvSpPr/>
      </dsp:nvSpPr>
      <dsp:spPr>
        <a:xfrm>
          <a:off x="4482132" y="2586421"/>
          <a:ext cx="1644044" cy="1111243"/>
        </a:xfrm>
        <a:prstGeom prst="roundRect">
          <a:avLst>
            <a:gd name="adj" fmla="val 10000"/>
          </a:avLst>
        </a:prstGeom>
        <a:solidFill>
          <a:srgbClr val="FD0B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Linie w systemie dowozowo-</a:t>
          </a:r>
          <a:r>
            <a:rPr lang="pl-PL" sz="1400" b="1" kern="1200" dirty="0" err="1"/>
            <a:t>odwozowym</a:t>
          </a:r>
          <a:r>
            <a:rPr lang="pl-PL" sz="1400" b="1" kern="1200" dirty="0"/>
            <a:t> </a:t>
          </a:r>
          <a:r>
            <a:rPr lang="pl-PL" sz="1400" kern="1200" dirty="0"/>
            <a:t>(finansowane z budżetu GZM)</a:t>
          </a:r>
        </a:p>
      </dsp:txBody>
      <dsp:txXfrm>
        <a:off x="4514679" y="2618968"/>
        <a:ext cx="1578950" cy="1046149"/>
      </dsp:txXfrm>
    </dsp:sp>
    <dsp:sp modelId="{E198ED93-7069-47DD-9206-EF334140D53E}">
      <dsp:nvSpPr>
        <dsp:cNvPr id="0" name=""/>
        <dsp:cNvSpPr/>
      </dsp:nvSpPr>
      <dsp:spPr>
        <a:xfrm>
          <a:off x="2416784" y="3978842"/>
          <a:ext cx="1644044" cy="31200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2425922" y="3987980"/>
        <a:ext cx="1625768" cy="293726"/>
      </dsp:txXfrm>
    </dsp:sp>
    <dsp:sp modelId="{7F2D17CE-891D-4AE5-9FAF-F54F0C0C2BBC}">
      <dsp:nvSpPr>
        <dsp:cNvPr id="0" name=""/>
        <dsp:cNvSpPr/>
      </dsp:nvSpPr>
      <dsp:spPr>
        <a:xfrm>
          <a:off x="2416784" y="4338845"/>
          <a:ext cx="1644044" cy="31200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2425922" y="4347983"/>
        <a:ext cx="1625768" cy="293726"/>
      </dsp:txXfrm>
    </dsp:sp>
    <dsp:sp modelId="{B7AD7D21-A995-445E-9EA4-72DDC781617C}">
      <dsp:nvSpPr>
        <dsp:cNvPr id="0" name=""/>
        <dsp:cNvSpPr/>
      </dsp:nvSpPr>
      <dsp:spPr>
        <a:xfrm>
          <a:off x="2208607" y="0"/>
          <a:ext cx="2055055" cy="4896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2208607" y="0"/>
        <a:ext cx="2055055" cy="1469062"/>
      </dsp:txXfrm>
    </dsp:sp>
    <dsp:sp modelId="{75CB6A05-09E2-4671-9B76-DC9251F5C9DE}">
      <dsp:nvSpPr>
        <dsp:cNvPr id="0" name=""/>
        <dsp:cNvSpPr/>
      </dsp:nvSpPr>
      <dsp:spPr>
        <a:xfrm>
          <a:off x="2290538" y="2617875"/>
          <a:ext cx="1644044" cy="1402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Linie przyspieszone </a:t>
          </a:r>
          <a:br>
            <a:rPr lang="pl-PL" sz="1400" kern="1200" dirty="0"/>
          </a:br>
          <a:r>
            <a:rPr lang="pl-PL" sz="1400" kern="1200" dirty="0"/>
            <a:t>(finansowane z budżetów gmin)</a:t>
          </a:r>
        </a:p>
      </dsp:txBody>
      <dsp:txXfrm>
        <a:off x="2331612" y="2658949"/>
        <a:ext cx="1561896" cy="1320236"/>
      </dsp:txXfrm>
    </dsp:sp>
    <dsp:sp modelId="{B62148B2-7923-43BE-A4B3-2B6F34E83EAE}">
      <dsp:nvSpPr>
        <dsp:cNvPr id="0" name=""/>
        <dsp:cNvSpPr/>
      </dsp:nvSpPr>
      <dsp:spPr>
        <a:xfrm>
          <a:off x="31132" y="0"/>
          <a:ext cx="2055055" cy="4896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31132" y="0"/>
        <a:ext cx="2055055" cy="1469062"/>
      </dsp:txXfrm>
    </dsp:sp>
    <dsp:sp modelId="{E9CD38BC-75EB-4F22-9FD4-6F3BA0382200}">
      <dsp:nvSpPr>
        <dsp:cNvPr id="0" name=""/>
        <dsp:cNvSpPr/>
      </dsp:nvSpPr>
      <dsp:spPr>
        <a:xfrm>
          <a:off x="129935" y="3341443"/>
          <a:ext cx="1644044" cy="1379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Linie zwykłe </a:t>
          </a:r>
          <a:r>
            <a:rPr lang="pl-PL" sz="1400" kern="1200" dirty="0"/>
            <a:t>(finansowane z budżetów gmin)</a:t>
          </a:r>
        </a:p>
      </dsp:txBody>
      <dsp:txXfrm>
        <a:off x="170345" y="3381853"/>
        <a:ext cx="1563224" cy="1298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A9D5-0371-4643-BE5D-95482954B264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32927-566A-4E5F-84D1-DA0E173657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4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1CB85F-50BB-4C44-908F-9D43522F5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6974BE-F81E-4DC7-B337-0A8E4C18F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F22ADF-3B24-439D-8381-94E2FEAE5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F1749-E4AE-49E4-AB3E-3D12A93A9419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55882D-982C-42BF-9FF8-11971D68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2F188A-B22B-40EF-AFBE-FA590826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2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6B6FB-6668-486A-BB5D-D9E44FAD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9679683-0093-4AA6-89EE-FECAE38DA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4F3BF9-4E70-4B4E-A14A-B14BC2B9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694E-A574-4CF1-8EC6-21C3D1F3622B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03791A-B2EE-4D8D-9EF4-B5521088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54083C-E979-48C8-9BC5-56685602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96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D81567-09A2-4A6C-925F-AE85575FD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EF20992-9E10-4B15-9DEA-F20272A6B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73F195-A341-45E3-B5B3-83B03117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0375-3C88-4005-9484-8AAEC71A5041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133C80-FF3C-4A35-B9C4-895AC58B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1066C9-C7BB-4ADA-B39E-2DB51C53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76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4EC24F-3C7D-4F26-88D0-20B54549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EBCEE6-610E-4828-8A44-9AD8B9DEA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A54A03-217D-467D-8138-9248FAE5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516A-94C2-4AD6-94AE-F5898F388425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E06995-D9C2-432E-98AF-379CF703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AFB1C2-96A0-451A-AF67-B22394F4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65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E6A19-1C05-418F-91FA-5F83B050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E0A863-8454-4167-9141-50DC1F5D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1E7297-807A-47BA-A563-77A125B0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62D6-B7F5-49F7-8F1E-67D9B6F95FBC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341A41-D963-4EA4-A046-2D6CCAE3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0EFB19-3A6E-4C22-9B41-4B90313C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51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BE2A41-7D73-4380-B5E3-827CF343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EE4250-8384-4515-8A63-8221679C7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988EFE-C1C6-4D15-9045-A2C365172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3AE00B-112B-4A6D-B127-B38F7FC6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CAD1-23CF-454B-9531-59FB6A76AB25}" type="datetime1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E7D760-9269-40B8-A7AD-9B96518C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D5B7BC-71CB-49C5-95AF-C36E88BE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28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495A62-585F-4248-97C4-CC9B3007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C3FBF8-0A07-4352-B7BE-5FBEA3249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4B56A61-0119-42F4-8340-D1EE50BAD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5BBD175-411D-48CE-9883-2789EAE26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552BBC0-AF3A-4A6B-8FA6-FEF0A9327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3281711-D896-4D79-B8EC-0D7C21D3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1597-B652-4010-917E-D2B8C866AAF4}" type="datetime1">
              <a:rPr lang="pl-PL" smtClean="0"/>
              <a:t>25.02.2021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3C151DF-E40B-4437-9BCC-91BCEA62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F498474-62D6-4BD6-B2D8-287F1C94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44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D583CB-5301-45F9-962E-BF1933FD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034693A-0866-485A-8E08-3E50C425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A6DB-1199-469F-B5F4-38A42C635A1A}" type="datetime1">
              <a:rPr lang="pl-PL" smtClean="0"/>
              <a:t>25.02.2021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AC94EE6-4292-4816-A3E4-5BBF1742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E2E207-5F5C-4F12-80DF-29670E00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30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9BDD8A2-5C09-400C-A1D2-6D1BFDBC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789A-44AA-4C42-9E24-18965D70329E}" type="datetime1">
              <a:rPr lang="pl-PL" smtClean="0"/>
              <a:t>25.02.2021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DF1C77A-09AF-4453-8902-516FA431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8023BD-C77D-4E52-BC10-66E82600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74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D99BA1-629A-40A6-90D4-0B844D26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4508B4-F827-4E98-9471-3D835CBE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0A4012-648B-4382-AF5F-FD56B4539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510657-76B3-481C-82F8-90A34EF8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3C68-41C9-4F81-869F-C6AFCCF31D9D}" type="datetime1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2DA0456-3746-48D5-BB91-FBBBBD2C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BB1661-92CB-46E6-81E9-59A4AF71F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01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B6A71-B711-4A49-BDA1-B463E5F1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B918ED-B0ED-4672-9E37-EE23727B9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71A02B-A35E-4667-A1B2-D03AEA72E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319EAA-5C4B-4730-9E1D-60B9EC23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7817-D019-4795-9A8A-D85061E143C5}" type="datetime1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4B2A3C-AE5D-4B56-8BE6-F5E3BD02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1E9A17C-F218-428C-A48B-5E433E2D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11168D-841B-42F4-BB0A-C5665D81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38902CE-A9EE-4E8F-B60B-32A14044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8EC5F7-4361-4969-95B9-4E1BAA493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8EE62-556E-48E9-8A4D-986FDECAF22A}" type="datetime1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FE8F43-5838-441C-BD89-FDAF43958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4D199-2AAA-495A-9A3A-ED49CB78D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07AF-8620-4E63-B958-6381E82EEC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3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A1A5AAD-F0EC-402E-8E4B-FC658E71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8" y="-505482"/>
            <a:ext cx="10031225" cy="414395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C5D5835-ADF6-4733-A90F-400908986CF7}"/>
              </a:ext>
            </a:extLst>
          </p:cNvPr>
          <p:cNvSpPr txBox="1"/>
          <p:nvPr/>
        </p:nvSpPr>
        <p:spPr>
          <a:xfrm>
            <a:off x="1558212" y="1161347"/>
            <a:ext cx="6036906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2300" b="1" dirty="0">
                <a:solidFill>
                  <a:schemeClr val="bg1"/>
                </a:solidFill>
              </a:rPr>
              <a:t>„OPTYMALIZACJA SIECI POŁĄCZEŃ PUBLICZNEGO </a:t>
            </a:r>
          </a:p>
          <a:p>
            <a:pPr algn="ctr"/>
            <a:r>
              <a:rPr lang="pl-PL" sz="2300" b="1" dirty="0">
                <a:solidFill>
                  <a:schemeClr val="bg1"/>
                </a:solidFill>
              </a:rPr>
              <a:t>TRANSPORTU ZBIOROWEGO NA OBSZARZE </a:t>
            </a:r>
          </a:p>
          <a:p>
            <a:pPr algn="ctr"/>
            <a:r>
              <a:rPr lang="pl-PL" sz="2300" b="1" dirty="0">
                <a:solidFill>
                  <a:schemeClr val="bg1"/>
                </a:solidFill>
              </a:rPr>
              <a:t>GÓRNOŚLĄSKO-ZAGŁĘBIOWSKIEJ METROPOLII”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209F638-BB26-4A7B-BED3-4137FB7627E4}"/>
              </a:ext>
            </a:extLst>
          </p:cNvPr>
          <p:cNvSpPr txBox="1"/>
          <p:nvPr/>
        </p:nvSpPr>
        <p:spPr>
          <a:xfrm>
            <a:off x="1810945" y="6056810"/>
            <a:ext cx="857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600" dirty="0">
              <a:solidFill>
                <a:schemeClr val="bg1"/>
              </a:solidFill>
            </a:endParaRPr>
          </a:p>
          <a:p>
            <a:pPr algn="ctr"/>
            <a:r>
              <a:rPr lang="pl-PL" sz="1600" dirty="0">
                <a:solidFill>
                  <a:schemeClr val="bg1"/>
                </a:solidFill>
              </a:rPr>
              <a:t>Katowice, 25.02.2021 r.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94B6457-CBB9-4F0B-9282-BB3A1A69A07A}"/>
              </a:ext>
            </a:extLst>
          </p:cNvPr>
          <p:cNvSpPr txBox="1"/>
          <p:nvPr/>
        </p:nvSpPr>
        <p:spPr>
          <a:xfrm>
            <a:off x="3077547" y="4091932"/>
            <a:ext cx="6036906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2300" b="1" cap="all" dirty="0">
                <a:solidFill>
                  <a:schemeClr val="bg1"/>
                </a:solidFill>
              </a:rPr>
              <a:t>Autobusowe linie METROPOLITALNE</a:t>
            </a:r>
            <a:endParaRPr lang="pl-PL" sz="2300" i="1" dirty="0">
              <a:solidFill>
                <a:srgbClr val="FFFF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D6E2AA8-A505-432B-AEEA-01404F7C3733}"/>
              </a:ext>
            </a:extLst>
          </p:cNvPr>
          <p:cNvSpPr txBox="1"/>
          <p:nvPr/>
        </p:nvSpPr>
        <p:spPr>
          <a:xfrm>
            <a:off x="3077547" y="6027452"/>
            <a:ext cx="60369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600" b="1" cap="all" dirty="0">
                <a:solidFill>
                  <a:schemeClr val="bg1"/>
                </a:solidFill>
              </a:rPr>
              <a:t>Konferencja prasowa</a:t>
            </a:r>
            <a:endParaRPr lang="pl-PL" sz="23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-1" y="0"/>
            <a:ext cx="5214551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6A527E0-B979-478F-9BF2-5ED6CE509FC7}"/>
              </a:ext>
            </a:extLst>
          </p:cNvPr>
          <p:cNvSpPr/>
          <p:nvPr/>
        </p:nvSpPr>
        <p:spPr>
          <a:xfrm>
            <a:off x="-2" y="2890388"/>
            <a:ext cx="2854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się kryje pod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numerem „M” 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517DA8BF-BAB4-4C09-8459-3F5FAB49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3987"/>
            <a:ext cx="2743200" cy="365125"/>
          </a:xfrm>
        </p:spPr>
        <p:txBody>
          <a:bodyPr/>
          <a:lstStyle/>
          <a:p>
            <a:fld id="{2D2607AF-8620-4E63-B958-6381E82EEC81}" type="slidenum">
              <a:rPr lang="pl-PL" smtClean="0"/>
              <a:t>10</a:t>
            </a:fld>
            <a:endParaRPr lang="pl-PL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80275"/>
              </p:ext>
            </p:extLst>
          </p:nvPr>
        </p:nvGraphicFramePr>
        <p:xfrm>
          <a:off x="2949558" y="-2"/>
          <a:ext cx="9242441" cy="68579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7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4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D5006E"/>
                          </a:solidFill>
                          <a:effectLst/>
                        </a:rPr>
                        <a:t>M1-M26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chemeClr val="bg1"/>
                          </a:solidFill>
                          <a:effectLst/>
                        </a:rPr>
                        <a:t>autobusowe linie metropolitalne</a:t>
                      </a:r>
                      <a:endParaRPr lang="pl-PL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4" marR="4073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1" dirty="0">
                          <a:solidFill>
                            <a:srgbClr val="D5006E"/>
                          </a:solidFill>
                          <a:effectLst/>
                        </a:rPr>
                        <a:t>linie obsługujące korytarze pomiędzy dużymi miastami rdzenia GZM a także dużymi miastami rdzenia GZM a gminami ościennymi, charakteryzujące się znacznymi potokami pasażerów</a:t>
                      </a:r>
                      <a:r>
                        <a:rPr lang="pl-PL" sz="1400" b="0" dirty="0">
                          <a:effectLst/>
                        </a:rPr>
                        <a:t>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1" dirty="0">
                          <a:solidFill>
                            <a:srgbClr val="D5006E"/>
                          </a:solidFill>
                          <a:effectLst/>
                        </a:rPr>
                        <a:t>wysoka częstotliwość kursowania</a:t>
                      </a:r>
                      <a:r>
                        <a:rPr lang="pl-PL" sz="1400" b="0" dirty="0">
                          <a:effectLst/>
                        </a:rPr>
                        <a:t>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1" dirty="0">
                          <a:solidFill>
                            <a:srgbClr val="D5006E"/>
                          </a:solidFill>
                          <a:effectLst/>
                        </a:rPr>
                        <a:t>minimalizacja liczby przystanków na trasie</a:t>
                      </a:r>
                      <a:r>
                        <a:rPr lang="pl-PL" sz="1400" b="0" dirty="0">
                          <a:solidFill>
                            <a:srgbClr val="D5006E"/>
                          </a:solidFill>
                          <a:effectLst/>
                        </a:rPr>
                        <a:t>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effectLst/>
                        </a:rPr>
                        <a:t>układ przystanków typu „</a:t>
                      </a:r>
                      <a:r>
                        <a:rPr lang="pl-PL" sz="1400" b="1" dirty="0" err="1">
                          <a:effectLst/>
                        </a:rPr>
                        <a:t>rapid</a:t>
                      </a:r>
                      <a:r>
                        <a:rPr lang="pl-PL" sz="1400" b="1" dirty="0">
                          <a:effectLst/>
                        </a:rPr>
                        <a:t>/</a:t>
                      </a:r>
                      <a:r>
                        <a:rPr lang="pl-PL" sz="1400" b="1" dirty="0" err="1">
                          <a:effectLst/>
                        </a:rPr>
                        <a:t>ekspress</a:t>
                      </a:r>
                      <a:r>
                        <a:rPr lang="pl-PL" sz="1400" b="0" dirty="0">
                          <a:effectLst/>
                        </a:rPr>
                        <a:t>”,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obsługa wybranych głównych przystanków,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lokalizacja przystanków w pobliżu największych osiedli z zabudową wielorodzinną, dworców, węzłów przesiadkowych oraz najważniejszych obiektów użyteczności publicznej,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</a:rPr>
                        <a:t>duża wymiana pasażerów na przystankach,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effectLst/>
                        </a:rPr>
                        <a:t>tabor o dużej pojemności,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w skrajnych przypadkach linia może zawierać tylko przystanki krańcowe (brak przystanków pośrednich), np. łącząc dwa miasta rdzenia GZM lub miasto z portem lotniczym,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effectLst/>
                        </a:rPr>
                        <a:t>alternatywa lub uzupełnienie oferty kolejowej,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możliwość prowadzenia linii trasą linii zwykłej przy ograniczeniu liczby obsługiwanych przystanków,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0" dirty="0">
                          <a:effectLst/>
                        </a:rPr>
                        <a:t>zalecane prowadzenie odcinkami wydzielonymi i lub tymi o wysokich parametrach techniczno-eksploatacyjnych,</a:t>
                      </a:r>
                      <a:endParaRPr lang="pl-PL" sz="14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4" marR="407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D5006E"/>
                          </a:solidFill>
                          <a:effectLst/>
                        </a:rPr>
                        <a:t>M100-M108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chemeClr val="bg1"/>
                          </a:solidFill>
                          <a:effectLst/>
                        </a:rPr>
                        <a:t>funkcjonujące </a:t>
                      </a:r>
                      <a:br>
                        <a:rPr lang="pl-PL" sz="2000" b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2000" b="0" dirty="0">
                          <a:solidFill>
                            <a:schemeClr val="bg1"/>
                          </a:solidFill>
                          <a:effectLst/>
                        </a:rPr>
                        <a:t>w systemie dowozowo-odwozowym</a:t>
                      </a:r>
                      <a:endParaRPr lang="pl-PL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4" marR="4073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dirty="0">
                          <a:effectLst/>
                        </a:rPr>
                        <a:t>linie łączące wybrane przystanki obsługiwane przez linie metropolitalne, 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dirty="0">
                          <a:effectLst/>
                        </a:rPr>
                        <a:t>wysoki stopień skomunikowania z liniami metropolitalnymi,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dirty="0">
                          <a:effectLst/>
                        </a:rPr>
                        <a:t>układ przystanków typu „</a:t>
                      </a:r>
                      <a:r>
                        <a:rPr lang="pl-PL" sz="1600" b="1" dirty="0" err="1">
                          <a:effectLst/>
                        </a:rPr>
                        <a:t>local</a:t>
                      </a:r>
                      <a:r>
                        <a:rPr lang="pl-PL" sz="1400" dirty="0">
                          <a:effectLst/>
                        </a:rPr>
                        <a:t>”,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dirty="0">
                          <a:effectLst/>
                        </a:rPr>
                        <a:t>jeden przystanek krańcowy z przystankiem głównym linii metropolitalnej,</a:t>
                      </a:r>
                    </a:p>
                    <a:p>
                      <a:pPr marL="355600" lvl="0" indent="-355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pl-PL" sz="1400" b="1" dirty="0">
                          <a:solidFill>
                            <a:srgbClr val="D5006E"/>
                          </a:solidFill>
                          <a:effectLst/>
                        </a:rPr>
                        <a:t>obsługa wszystkich przystanków na trasie</a:t>
                      </a:r>
                      <a:r>
                        <a:rPr lang="pl-PL" sz="1400" dirty="0">
                          <a:effectLst/>
                        </a:rPr>
                        <a:t>.</a:t>
                      </a:r>
                      <a:endParaRPr lang="pl-PL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4" marR="407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76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CCF126E-B599-40DC-9828-722A5B01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8" y="5917570"/>
            <a:ext cx="1733792" cy="87642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80117" y="3089980"/>
            <a:ext cx="9465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 1 - szczegóły</a:t>
            </a:r>
          </a:p>
        </p:txBody>
      </p:sp>
      <p:sp>
        <p:nvSpPr>
          <p:cNvPr id="7" name="Symbol zastępczy numeru slajdu 2">
            <a:extLst>
              <a:ext uri="{FF2B5EF4-FFF2-40B4-BE49-F238E27FC236}">
                <a16:creationId xmlns:a16="http://schemas.microsoft.com/office/drawing/2014/main" id="{1AC8A770-2660-4E26-BA72-F29102B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032" y="6355781"/>
            <a:ext cx="2743200" cy="365125"/>
          </a:xfrm>
        </p:spPr>
        <p:txBody>
          <a:bodyPr/>
          <a:lstStyle/>
          <a:p>
            <a:fld id="{2D2607AF-8620-4E63-B958-6381E82EEC81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42128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830066"/>
            <a:ext cx="953515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Świętochłowice - Ruda Śląskie - Zabrze - Gliwice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128E0E-8771-4DAF-AB45-7F5742F05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44689"/>
            <a:ext cx="9504000" cy="49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24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13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119064"/>
              </p:ext>
            </p:extLst>
          </p:nvPr>
        </p:nvGraphicFramePr>
        <p:xfrm>
          <a:off x="7912791" y="936092"/>
          <a:ext cx="3960000" cy="4974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Gliwice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Plac Wolności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/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/>
                        <a:t>Katowice Mickiewicza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Katowice Dąb Huta Baildon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410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Chorzów Hala Sportowa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Świętochłowice Polna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Ruda Śląska Chebzie Rondo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Ruda Śląska Ruda Południowa DTŚ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Zabrze Rondo Sybiraków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Dworcowa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Strzody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Łużycka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Park Chrobrego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Ligota Zabrska </a:t>
                      </a:r>
                      <a:r>
                        <a:rPr lang="pl-PL" sz="1400" err="1"/>
                        <a:t>Panewnicka</a:t>
                      </a:r>
                      <a:endParaRPr lang="pl-PL" sz="140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/>
                        <a:t>Gliwice Arena Widowiskowo-Sportowa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716305"/>
                  </a:ext>
                </a:extLst>
              </a:tr>
            </a:tbl>
          </a:graphicData>
        </a:graphic>
      </p:graphicFrame>
      <p:graphicFrame>
        <p:nvGraphicFramePr>
          <p:cNvPr id="14" name="Tabela 6">
            <a:extLst>
              <a:ext uri="{FF2B5EF4-FFF2-40B4-BE49-F238E27FC236}">
                <a16:creationId xmlns:a16="http://schemas.microsoft.com/office/drawing/2014/main" id="{8D618F59-3E17-4A3B-A69B-B06E3B618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29455"/>
              </p:ext>
            </p:extLst>
          </p:nvPr>
        </p:nvGraphicFramePr>
        <p:xfrm>
          <a:off x="3512100" y="936092"/>
          <a:ext cx="3960000" cy="469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33682212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29030291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/>
                        <a:t>Gliwice Arena Widowiskowo-Sportowa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Kujawska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Wrocławska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Gliwice Plac Piastów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Zabrze Rondo Sybiraków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Ruda Śląska Ruda Południowa DTŚ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1404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Ruda Śląska Chebzie Rondo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3345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Świętochłowice Polna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126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Chorzów Racławicka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8696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Katowice Dąb Huta Baildon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1224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Katowice Chorzowska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6466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Katowice Aleja Korfantego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36521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/>
                        <a:t>Katowice Mickiewicza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24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8822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490734"/>
                  </a:ext>
                </a:extLst>
              </a:tr>
            </a:tbl>
          </a:graphicData>
        </a:graphic>
      </p:graphicFrame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C8E498AF-8D01-41E9-B6E3-6923E1AD90E4}"/>
              </a:ext>
            </a:extLst>
          </p:cNvPr>
          <p:cNvCxnSpPr/>
          <p:nvPr/>
        </p:nvCxnSpPr>
        <p:spPr>
          <a:xfrm>
            <a:off x="8159261" y="2004646"/>
            <a:ext cx="0" cy="612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36210027-6D48-490A-821C-714DC325FD8F}"/>
              </a:ext>
            </a:extLst>
          </p:cNvPr>
          <p:cNvCxnSpPr/>
          <p:nvPr/>
        </p:nvCxnSpPr>
        <p:spPr>
          <a:xfrm>
            <a:off x="3798276" y="4302369"/>
            <a:ext cx="0" cy="90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31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830066"/>
            <a:ext cx="953515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Świętochłowice - Ruda Śląskie - Zabrze - Gliwice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94079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Gliwice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w wariancie głównym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u="none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u="none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w wariancie głównym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u="none"/>
                        <a:t>33,2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u="none"/>
                        <a:t>32,1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0:33 – 0:33</a:t>
                      </a:r>
                      <a:endParaRPr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0:33 – 0:33</a:t>
                      </a:r>
                      <a:endParaRPr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0:33 – 0:33</a:t>
                      </a:r>
                      <a:endParaRPr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</a:t>
                      </a: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</a:rPr>
                        <a:t>60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60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478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Sosnowiec - Dąbrowa Górnicza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8D041A-B670-44B3-9D5D-FEA84B67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45620"/>
            <a:ext cx="9504000" cy="4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16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55447"/>
              </p:ext>
            </p:extLst>
          </p:nvPr>
        </p:nvGraphicFramePr>
        <p:xfrm>
          <a:off x="7912791" y="1067066"/>
          <a:ext cx="3960000" cy="4702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4189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Dąbrowa Górnicza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Dworzec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28645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1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Katowice Plac Wolności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Sokolska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b="1" u="sng"/>
                        <a:t>Katowice Piotra Skargi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b="0"/>
                        <a:t>Katowice Strefa Kultury NOSPR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b="0"/>
                        <a:t>Katowice Strefa Kultury</a:t>
                      </a:r>
                      <a:endParaRPr lang="pl-PL" sz="1400"/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b="0"/>
                        <a:t>Katowice Dąbrówka Mała Skrzyżowanie</a:t>
                      </a:r>
                      <a:endParaRPr lang="pl-PL" sz="1400"/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/>
                        <a:t>Sosnowiec Środula K-D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/>
                        <a:t>Dąbrowa Górnicza Centrum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Dąbrowa Górnicza Reden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Dąbrowa Górnicza Gołonóg Manhattan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Dąbrowa Górnicza Gołonóg Osiedle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/>
                        <a:t>Dąbrowa Górnicza Gołonóg Dworzec PKP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Dąbrowa Górnicza Gołonóg Zajezdnia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  <a:tr h="29103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4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Dąbrowa Górnicza Tworzeń Huta Katowice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716305"/>
                  </a:ext>
                </a:extLst>
              </a:tr>
            </a:tbl>
          </a:graphicData>
        </a:graphic>
      </p:graphicFrame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8E6B15DF-0C6E-4D52-96D2-02CAEF503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58125"/>
              </p:ext>
            </p:extLst>
          </p:nvPr>
        </p:nvGraphicFramePr>
        <p:xfrm>
          <a:off x="3512100" y="1067061"/>
          <a:ext cx="3960000" cy="4702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Tworzeń Huta Katowice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</a:t>
                      </a:r>
                      <a:r>
                        <a:rPr lang="pl-PL" sz="1400" b="0" i="1" u="none" strike="noStrike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Gołonóg</a:t>
                      </a:r>
                      <a:r>
                        <a:rPr lang="pl-PL" sz="14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Aleja Piłsudskiego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</a:t>
                      </a:r>
                      <a:r>
                        <a:rPr lang="pl-PL" sz="1400" b="1" i="0" u="sng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Gołonóg</a:t>
                      </a:r>
                      <a:r>
                        <a:rPr lang="pl-PL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Dworzec PKP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326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</a:t>
                      </a:r>
                      <a:r>
                        <a:rPr lang="pl-PL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Gołonóg</a:t>
                      </a: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</a:t>
                      </a:r>
                      <a:r>
                        <a:rPr lang="pl-PL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Gołonóg</a:t>
                      </a: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Manhattan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</a:t>
                      </a:r>
                      <a:r>
                        <a:rPr lang="pl-PL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Reden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Dąbrowa Górnicza Centrum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Sosnowiec Środula K-D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 Dąbrówka Mała Skrzyżowanie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 Strefa Kultury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 Strefa Kultury NOSPR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 Aleja Korfantego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Katowice Piotra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pl-PL" sz="14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716305"/>
                  </a:ext>
                </a:extLst>
              </a:tr>
            </a:tbl>
          </a:graphicData>
        </a:graphic>
      </p:graphicFrame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945473AD-BCDB-4510-B2C8-1BD6BCCE5C2D}"/>
              </a:ext>
            </a:extLst>
          </p:cNvPr>
          <p:cNvCxnSpPr/>
          <p:nvPr/>
        </p:nvCxnSpPr>
        <p:spPr>
          <a:xfrm>
            <a:off x="8159261" y="2121877"/>
            <a:ext cx="0" cy="612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002DF9D-2097-444C-A3D8-F95F0A731396}"/>
              </a:ext>
            </a:extLst>
          </p:cNvPr>
          <p:cNvCxnSpPr/>
          <p:nvPr/>
        </p:nvCxnSpPr>
        <p:spPr>
          <a:xfrm>
            <a:off x="3798276" y="4443046"/>
            <a:ext cx="0" cy="90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10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179460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</a:t>
                      </a:r>
                      <a:r>
                        <a:rPr lang="pl-PL" sz="1600" err="1">
                          <a:solidFill>
                            <a:schemeClr val="bg1"/>
                          </a:solidFill>
                        </a:rPr>
                        <a:t>Dąbr</a:t>
                      </a:r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. Górn.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w wariancie głównym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w wariancie głównym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21,7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22,3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3:45 – 3:45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3:45 – 3:45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3:45 – 3:45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</a:t>
                      </a: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30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30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415DC35A-8F60-4A24-B45C-8A8C18E0F546}"/>
              </a:ext>
            </a:extLst>
          </p:cNvPr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Sosnowiec - Dąbrowa Górnicza</a:t>
            </a:r>
          </a:p>
        </p:txBody>
      </p:sp>
    </p:spTree>
    <p:extLst>
      <p:ext uri="{BB962C8B-B14F-4D97-AF65-F5344CB8AC3E}">
        <p14:creationId xmlns:p14="http://schemas.microsoft.com/office/powerpoint/2010/main" val="55388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Bytom - Tarnowskie Góry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3AB0AF5-3965-4A96-B4EB-F905020EC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47828"/>
            <a:ext cx="9504000" cy="49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19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8425"/>
              </p:ext>
            </p:extLst>
          </p:nvPr>
        </p:nvGraphicFramePr>
        <p:xfrm>
          <a:off x="7912791" y="1198029"/>
          <a:ext cx="3960000" cy="4398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Tarnowskie Góry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Tarnowskie Góry Bytomska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Tarnowskie Góry Osada Jana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Stroszek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Stroszek Kopalnia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Arki Bożka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Chorzów Estakada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Park Śląski Ogród Zoologiczny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 Kościół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 Huta Baildon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Chorzowska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Aleja Korfantego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Piotra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</a:tbl>
          </a:graphicData>
        </a:graphic>
      </p:graphicFrame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8E6B15DF-0C6E-4D52-96D2-02CAEF503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64731"/>
              </p:ext>
            </p:extLst>
          </p:nvPr>
        </p:nvGraphicFramePr>
        <p:xfrm>
          <a:off x="3599455" y="1198029"/>
          <a:ext cx="3960000" cy="4110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Tarnowskie Góry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Piotra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 Huta Baildon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 Kościół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Park Śląski Ogród Zoologiczny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Chorzów Rynek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Arki Bożka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Plac Sobieskiego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Stroszek Kopalnia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Bytom Stroszek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Tarnowskie Góry Osada Jana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Tarnowskie Góry Bytomska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Tarnowskie Góry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59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6A527E0-B979-478F-9BF2-5ED6CE509FC7}"/>
              </a:ext>
            </a:extLst>
          </p:cNvPr>
          <p:cNvSpPr/>
          <p:nvPr/>
        </p:nvSpPr>
        <p:spPr>
          <a:xfrm>
            <a:off x="1837543" y="264947"/>
            <a:ext cx="8456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Docelowa struktura systemu publicznego transportu na obszarze GZM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6C505B-0380-430C-85E8-8222113BD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1612831"/>
              </p:ext>
            </p:extLst>
          </p:nvPr>
        </p:nvGraphicFramePr>
        <p:xfrm>
          <a:off x="1752600" y="1607112"/>
          <a:ext cx="8686799" cy="489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517DA8BF-BAB4-4C09-8459-3F5FAB49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3987"/>
            <a:ext cx="2743200" cy="365125"/>
          </a:xfrm>
        </p:spPr>
        <p:txBody>
          <a:bodyPr/>
          <a:lstStyle/>
          <a:p>
            <a:fld id="{2D2607AF-8620-4E63-B958-6381E82EEC81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2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51042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</a:t>
                      </a:r>
                      <a:r>
                        <a:rPr lang="pl-PL" sz="1600" err="1">
                          <a:solidFill>
                            <a:schemeClr val="bg1"/>
                          </a:solidFill>
                        </a:rPr>
                        <a:t>Tarn</a:t>
                      </a:r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. Góry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27,3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27,1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3:41 – 3:41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3:41 – 3:41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3:41 – 3:41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</a:t>
                      </a: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30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30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5515EDAA-BE27-4A75-8DFD-0BB0CDADEA36}"/>
              </a:ext>
            </a:extLst>
          </p:cNvPr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Bytom - Tarnowskie Góry</a:t>
            </a:r>
          </a:p>
        </p:txBody>
      </p:sp>
    </p:spTree>
    <p:extLst>
      <p:ext uri="{BB962C8B-B14F-4D97-AF65-F5344CB8AC3E}">
        <p14:creationId xmlns:p14="http://schemas.microsoft.com/office/powerpoint/2010/main" val="188846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Sosnowiec - Katowice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834CB93-7661-4910-8C58-ED393323032E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6BDD778-0779-49A8-A06D-4E99A640FB5F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92127C-FFDB-4290-B1A1-FBD11076A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32102"/>
            <a:ext cx="9504000" cy="4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22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6841"/>
              </p:ext>
            </p:extLst>
          </p:nvPr>
        </p:nvGraphicFramePr>
        <p:xfrm>
          <a:off x="7912791" y="817030"/>
          <a:ext cx="3960000" cy="4974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Sosnowiec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Plac Wolności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Piotra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 NOSPR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Dąbrówka Mała Centrum Handlowe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Dąbrówka Mała Skrzyżowanie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Osiedle Piastów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Dworzec PKP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Sielec Wawel Kościół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Sielec Osiedle Zamkowa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Środula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Zagórze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Zagórze Gwiezdna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7163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Sosnowiec Zagórze Zajezdnia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895406"/>
                  </a:ext>
                </a:extLst>
              </a:tr>
            </a:tbl>
          </a:graphicData>
        </a:graphic>
      </p:graphicFrame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8E6B15DF-0C6E-4D52-96D2-02CAEF503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700444"/>
              </p:ext>
            </p:extLst>
          </p:nvPr>
        </p:nvGraphicFramePr>
        <p:xfrm>
          <a:off x="3599455" y="817030"/>
          <a:ext cx="3960000" cy="5262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Sosnowiec Zagórze Zajezdnia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Zagórze Gwiezdna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Zagórze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Środula Osiedle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Sielec Osiedle Zamkowa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Sielec Wawel Kościół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Dworzec PKP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Sosnowiec Osiedle Piastów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Dąbrówka Mała Skrzyżowanie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Dąbrówka Mała Centrum Handlowe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Dąbrówka Mała Pawilon Agata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 NOSPR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87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Aleja Korfantego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585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Piotra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7163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3491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u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705248"/>
                  </a:ext>
                </a:extLst>
              </a:tr>
            </a:tbl>
          </a:graphicData>
        </a:graphic>
      </p:graphicFrame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15D6AF86-30E0-4161-AB94-EB01E05802BA}"/>
              </a:ext>
            </a:extLst>
          </p:cNvPr>
          <p:cNvCxnSpPr/>
          <p:nvPr/>
        </p:nvCxnSpPr>
        <p:spPr>
          <a:xfrm>
            <a:off x="8159261" y="1899139"/>
            <a:ext cx="0" cy="612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654527F0-2F68-4356-B872-3C73932D1F77}"/>
              </a:ext>
            </a:extLst>
          </p:cNvPr>
          <p:cNvCxnSpPr>
            <a:cxnSpLocks/>
          </p:cNvCxnSpPr>
          <p:nvPr/>
        </p:nvCxnSpPr>
        <p:spPr>
          <a:xfrm>
            <a:off x="3892061" y="4759570"/>
            <a:ext cx="0" cy="90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8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08283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Sosnowiec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w wariancie głównym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w wariancie głównym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18,6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18,9</a:t>
                      </a:r>
                      <a:endParaRPr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5:04 – 5:04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5:06 – 5:06</a:t>
                      </a:r>
                      <a:endParaRPr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5:06 – 5:06</a:t>
                      </a:r>
                      <a:endParaRPr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40</a:t>
                      </a:r>
                      <a:endParaRPr kumimoji="0" lang="pl-PL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 N</a:t>
                      </a:r>
                      <a:endParaRPr lang="en-US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 N</a:t>
                      </a:r>
                      <a:endParaRPr lang="en-US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14" name="Prostokąt 13">
            <a:extLst>
              <a:ext uri="{FF2B5EF4-FFF2-40B4-BE49-F238E27FC236}">
                <a16:creationId xmlns:a16="http://schemas.microsoft.com/office/drawing/2014/main" id="{5C977D1D-A096-4BDD-B50F-AB0704BF5568}"/>
              </a:ext>
            </a:extLst>
          </p:cNvPr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Sosnowiec - Katowice</a:t>
            </a:r>
          </a:p>
        </p:txBody>
      </p:sp>
    </p:spTree>
    <p:extLst>
      <p:ext uri="{BB962C8B-B14F-4D97-AF65-F5344CB8AC3E}">
        <p14:creationId xmlns:p14="http://schemas.microsoft.com/office/powerpoint/2010/main" val="188907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Gliwice - Gierałtowice - Mikołów - Tychy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29A7D997-F2D4-4311-9EA3-37DE9932B4DA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E8EE04D-FFF3-4B57-A3E8-117A98F0639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M18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B4B5B69-1BBF-43CE-94ED-EC53BBACF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38" y="1445620"/>
            <a:ext cx="9470177" cy="46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9430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25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M18</a:t>
            </a:r>
            <a:endParaRPr lang="pl-PL"/>
          </a:p>
        </p:txBody>
      </p:sp>
      <p:graphicFrame>
        <p:nvGraphicFramePr>
          <p:cNvPr id="4" name="Tabela 6">
            <a:extLst>
              <a:ext uri="{FF2B5EF4-FFF2-40B4-BE49-F238E27FC236}">
                <a16:creationId xmlns:a16="http://schemas.microsoft.com/office/drawing/2014/main" id="{5CB91F4F-442C-4992-BBE6-82426C028B35}"/>
              </a:ext>
            </a:extLst>
          </p:cNvPr>
          <p:cNvGraphicFramePr>
            <a:graphicFrameLocks noGrp="1"/>
          </p:cNvGraphicFramePr>
          <p:nvPr/>
        </p:nvGraphicFramePr>
        <p:xfrm>
          <a:off x="3592515" y="987528"/>
          <a:ext cx="3958587" cy="4978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587">
                  <a:extLst>
                    <a:ext uri="{9D8B030D-6E8A-4147-A177-3AD203B41FA5}">
                      <a16:colId xmlns:a16="http://schemas.microsoft.com/office/drawing/2014/main" val="233682212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29030291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Gliwice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</a:t>
                      </a:r>
                      <a:r>
                        <a:rPr lang="pl-PL" sz="1400" b="1" i="0" u="sng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Paprocany</a:t>
                      </a: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Pętla T-</a:t>
                      </a:r>
                      <a:r>
                        <a:rPr lang="pl-PL" sz="1400" b="1" i="0" u="sng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bus</a:t>
                      </a:r>
                      <a:endParaRPr lang="pl-PL" sz="1400" b="0" i="0" u="none" strike="noStrike" noProof="0" err="1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Tychy Osiedle "T"</a:t>
                      </a:r>
                      <a:endParaRPr lang="pl-PL" sz="1400" b="0" i="0" u="none" strike="noStrike" kern="1200" noProof="0">
                        <a:latin typeface="Calibri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 strike="noStrike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Piłsudskiego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Skałka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Osiedle "K"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Stoczniowców 70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1404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Hotelowiec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3345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Tychy Dworzec PKP</a:t>
                      </a:r>
                      <a:endParaRPr lang="en-US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126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Plac 750-lecia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8696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Dworzec PKP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1224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Wygoda Skrzyżowanie</a:t>
                      </a:r>
                      <a:endParaRPr lang="en-US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6297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Gierałtowice Przyszowice Skrzyżowanie</a:t>
                      </a:r>
                      <a:endParaRPr lang="en-US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8551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Gliwice Ligota Zabrska Górna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67135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Gliwice Kujawska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4113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Gliwice Wrocławska</a:t>
                      </a:r>
                      <a:endParaRPr lang="pl-PL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6391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Gliwice Plac Piastów</a:t>
                      </a:r>
                      <a:endParaRPr lang="en-US" sz="1400" b="0" i="0" u="none" strike="noStrike" noProof="0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636558"/>
                  </a:ext>
                </a:extLst>
              </a:tr>
            </a:tbl>
          </a:graphicData>
        </a:graphic>
      </p:graphicFrame>
      <p:graphicFrame>
        <p:nvGraphicFramePr>
          <p:cNvPr id="8" name="Tabela 6">
            <a:extLst>
              <a:ext uri="{FF2B5EF4-FFF2-40B4-BE49-F238E27FC236}">
                <a16:creationId xmlns:a16="http://schemas.microsoft.com/office/drawing/2014/main" id="{43FDB5AF-9E22-40CD-9934-58F05E96F544}"/>
              </a:ext>
            </a:extLst>
          </p:cNvPr>
          <p:cNvGraphicFramePr>
            <a:graphicFrameLocks noGrp="1"/>
          </p:cNvGraphicFramePr>
          <p:nvPr/>
        </p:nvGraphicFramePr>
        <p:xfrm>
          <a:off x="7912791" y="978563"/>
          <a:ext cx="3960000" cy="5262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 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Tychy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u="sng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Gliwice Plac Piastów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Gliwice Strzody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Gliwice Łużycka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Gliwice Kujawska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Gliwice Ligota Zabrska Górna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</a:rPr>
                        <a:t>Gierałtowice Przyszowice Skrzyżowanie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Wygoda Skrzyżowanie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Dworzec PKP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Mikołów Plac 750-lecia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Tychy Dworzec PKP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Begonii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Stoczniowców 70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023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Osiedle "K"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4580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Skałka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3472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Piłsudskiego</a:t>
                      </a:r>
                      <a:endParaRPr lang="pl-PL" sz="1400" b="0" i="0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656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Osiedle "T"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2444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Tychy </a:t>
                      </a:r>
                      <a:r>
                        <a:rPr lang="pl-PL" sz="1400" b="1" i="0" u="sng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Paprocany</a:t>
                      </a: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Pętla T-</a:t>
                      </a:r>
                      <a:r>
                        <a:rPr lang="pl-PL" sz="1400" b="1" i="0" u="sng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bus</a:t>
                      </a:r>
                      <a:endParaRPr lang="pl-PL" b="1" u="sng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628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640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M18</a:t>
            </a:r>
          </a:p>
        </p:txBody>
      </p:sp>
      <p:graphicFrame>
        <p:nvGraphicFramePr>
          <p:cNvPr id="10" name="Tabela 2">
            <a:extLst>
              <a:ext uri="{FF2B5EF4-FFF2-40B4-BE49-F238E27FC236}">
                <a16:creationId xmlns:a16="http://schemas.microsoft.com/office/drawing/2014/main" id="{0BECD7D4-20D3-49F4-971C-6086E1680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49842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Gliwice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Tychy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38,2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37,6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  3:55 – 23:49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/>
                        <a:t>3:55 – 0:23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/>
                        <a:t>4:55 – 0:23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pl-PL" sz="1800"/>
                        <a:t>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pl-PL" sz="1800"/>
                        <a:t>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B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B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B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85EA91B4-0379-4391-A641-6A5AA223B702}"/>
              </a:ext>
            </a:extLst>
          </p:cNvPr>
          <p:cNvSpPr/>
          <p:nvPr/>
        </p:nvSpPr>
        <p:spPr>
          <a:xfrm>
            <a:off x="2337639" y="783900"/>
            <a:ext cx="9535151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Gliwice - Gierałtowice - Mikołów - Tychy</a:t>
            </a:r>
          </a:p>
        </p:txBody>
      </p:sp>
    </p:spTree>
    <p:extLst>
      <p:ext uri="{BB962C8B-B14F-4D97-AF65-F5344CB8AC3E}">
        <p14:creationId xmlns:p14="http://schemas.microsoft.com/office/powerpoint/2010/main" val="159669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799289"/>
            <a:ext cx="9535151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Świętochłowice - Ruda Śląska - Zabrze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B5CA7331-CFB6-4375-B52F-237072C5E4F7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6FE5FF7-6B26-4D8E-94BF-ACEA94AEC454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M24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63785B-D424-4E13-A2DA-127990DC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49570"/>
            <a:ext cx="9504000" cy="49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8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28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M24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/>
        </p:nvGraphicFramePr>
        <p:xfrm>
          <a:off x="7823144" y="1421446"/>
          <a:ext cx="3960000" cy="4707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Zabrze Goethego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Zabrze Zaborze Skargi</a:t>
                      </a:r>
                      <a:endParaRPr lang="pl-PL" sz="1400" b="0" i="0" u="none" strike="noStrike" noProof="0">
                        <a:latin typeface="Calibri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Ruda Śląska Ruda Południowa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8210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Ruda Śląska Chebzie Rondo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Świętochłowice Polna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Świętochłowice Żołnierska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Chorzów Racławicka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Katowice </a:t>
                      </a: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Osiedle Tysiąclecia Mieszka I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Katowice </a:t>
                      </a: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Osiedle Tysiąclecia Zawiszy Czarnego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9563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Katowice </a:t>
                      </a: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Osiedle Tysiąclecia ZOO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45768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Katowice D</a:t>
                      </a: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ąb Kościół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1914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</a:rPr>
                        <a:t>Katowice D</a:t>
                      </a: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ąb Huta Baildon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l-PL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Chorzowska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Aleja Korfantego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68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1" i="0" u="sng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Mickiewicza</a:t>
                      </a:r>
                      <a:endParaRPr lang="en-US"/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31667"/>
                  </a:ext>
                </a:extLst>
              </a:tr>
            </a:tbl>
          </a:graphicData>
        </a:graphic>
      </p:graphicFrame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8E6B15DF-0C6E-4D52-96D2-02CAEF5037AA}"/>
              </a:ext>
            </a:extLst>
          </p:cNvPr>
          <p:cNvGraphicFramePr>
            <a:graphicFrameLocks noGrp="1"/>
          </p:cNvGraphicFramePr>
          <p:nvPr/>
        </p:nvGraphicFramePr>
        <p:xfrm>
          <a:off x="3635314" y="1421447"/>
          <a:ext cx="3960000" cy="409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Zabrze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Mickiewicza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</a:t>
                      </a: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Dąb Huta Baildon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Dąb Kościół</a:t>
                      </a:r>
                      <a:endParaRPr lang="pl-PL" sz="1400" b="0" i="0" u="none" strike="noStrike" noProof="0">
                        <a:latin typeface="Calibri"/>
                      </a:endParaRP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723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Osiedle Tysiąclecia ZOO</a:t>
                      </a:r>
                      <a:endParaRPr lang="pl-PL" sz="1400" b="0" i="0" u="none" strike="noStrike" noProof="0">
                        <a:latin typeface="Calibri"/>
                      </a:endParaRP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25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Osiedle Tysiąclecia Zawiszy Czarnego</a:t>
                      </a:r>
                      <a:endParaRPr lang="pl-PL" sz="1400" b="0" i="0" u="none" strike="noStrike" noProof="0">
                        <a:latin typeface="Calibri"/>
                      </a:endParaRP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047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6</a:t>
                      </a:r>
                      <a:endParaRPr lang="pl-PL"/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Katowice Osiedle Tysiąclecia Mieszka I</a:t>
                      </a:r>
                      <a:endParaRPr lang="en-US" sz="1400" b="0" i="0" u="none" strike="noStrike" noProof="0">
                        <a:latin typeface="Calibri"/>
                      </a:endParaRPr>
                    </a:p>
                  </a:txBody>
                  <a:tcPr marL="45720" marR="4572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3744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Chorzów Hala Sportowa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chemeClr val="tx1"/>
                      </a:solidFill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006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Chorzów </a:t>
                      </a:r>
                      <a:r>
                        <a:rPr lang="pl-PL" sz="1400" b="0" u="none" err="1">
                          <a:solidFill>
                            <a:schemeClr val="tx1"/>
                          </a:solidFill>
                        </a:rPr>
                        <a:t>Nomiarki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130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Świętochłowice Polna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300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Ruda Śląska </a:t>
                      </a: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Chebzie Dworcowa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23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  <a:buNone/>
                      </a:pPr>
                      <a:r>
                        <a:rPr lang="pl-PL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Ruda Śląska </a:t>
                      </a: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Ruda Południowa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11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Zabrze Zaborze Skargi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60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Zabrze Goethego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570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8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M24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722001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Zabrze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21,8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23,2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5:05 – 23:52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60</a:t>
                      </a: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latin typeface="Calibri"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latin typeface="Calibri"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CN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latin typeface="Calibri"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0" i="0" u="none" strike="noStrike" noProof="0">
                          <a:latin typeface="Calibri"/>
                        </a:rPr>
                        <a:t>nie kursuje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C23DE4DA-56D5-4267-9415-8AFD9F10506F}"/>
              </a:ext>
            </a:extLst>
          </p:cNvPr>
          <p:cNvSpPr/>
          <p:nvPr/>
        </p:nvSpPr>
        <p:spPr>
          <a:xfrm>
            <a:off x="2337639" y="799289"/>
            <a:ext cx="9535151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pl-PL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- Chorzów - Świętochłowice - Ruda Śląska - Zabrze</a:t>
            </a:r>
          </a:p>
        </p:txBody>
      </p:sp>
    </p:spTree>
    <p:extLst>
      <p:ext uri="{BB962C8B-B14F-4D97-AF65-F5344CB8AC3E}">
        <p14:creationId xmlns:p14="http://schemas.microsoft.com/office/powerpoint/2010/main" val="317438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CCF126E-B599-40DC-9828-722A5B01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8" y="5917570"/>
            <a:ext cx="1733792" cy="87642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80117" y="3089980"/>
            <a:ext cx="9465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„M”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doszliśmy do miejsca, w którym jesteśmy?</a:t>
            </a:r>
          </a:p>
        </p:txBody>
      </p:sp>
      <p:sp>
        <p:nvSpPr>
          <p:cNvPr id="7" name="Symbol zastępczy numeru slajdu 2">
            <a:extLst>
              <a:ext uri="{FF2B5EF4-FFF2-40B4-BE49-F238E27FC236}">
                <a16:creationId xmlns:a16="http://schemas.microsoft.com/office/drawing/2014/main" id="{1AC8A770-2660-4E26-BA72-F29102B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032" y="6355781"/>
            <a:ext cx="2743200" cy="365125"/>
          </a:xfrm>
        </p:spPr>
        <p:txBody>
          <a:bodyPr/>
          <a:lstStyle/>
          <a:p>
            <a:fld id="{2D2607AF-8620-4E63-B958-6381E82EEC81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25725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37639" y="837761"/>
            <a:ext cx="9535151" cy="38472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– Ożarowice (MPL Katowice w Pyrzowicach)</a:t>
            </a: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3641CFFC-E3D1-4E78-84DF-2914D84D5A81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4D647E5-1C72-487A-B667-E7ECEF8D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39" y="1445620"/>
            <a:ext cx="9504000" cy="4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3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324612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300"/>
          </a:p>
          <a:p>
            <a:pPr algn="ctr"/>
            <a:endParaRPr lang="pl-PL" sz="2300"/>
          </a:p>
          <a:p>
            <a:pPr algn="ctr"/>
            <a:endParaRPr lang="pl-PL" sz="5400" b="1">
              <a:solidFill>
                <a:srgbClr val="D5006E"/>
              </a:solidFill>
            </a:endParaRPr>
          </a:p>
          <a:p>
            <a:pPr algn="ctr"/>
            <a:endParaRPr lang="pl-PL" sz="2300"/>
          </a:p>
          <a:p>
            <a:pPr algn="ctr"/>
            <a:r>
              <a:rPr lang="pl-PL" sz="2300"/>
              <a:t>CHARAKTERYSTYKA LINII</a:t>
            </a:r>
          </a:p>
          <a:p>
            <a:pPr algn="ctr"/>
            <a:endParaRPr lang="pl-PL" sz="2300"/>
          </a:p>
          <a:p>
            <a:pPr algn="ctr"/>
            <a:r>
              <a:rPr lang="pl-PL" sz="2300"/>
              <a:t>WYKAZ OBSŁUGIWANYCH PRZYSTANKÓW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960118-A4B4-4280-986E-96FAB36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7012" y="6355781"/>
            <a:ext cx="2743200" cy="365125"/>
          </a:xfrm>
        </p:spPr>
        <p:txBody>
          <a:bodyPr/>
          <a:lstStyle/>
          <a:p>
            <a:pPr algn="ctr"/>
            <a:fld id="{2D2607AF-8620-4E63-B958-6381E82EEC81}" type="slidenum">
              <a:rPr lang="pl-PL" sz="1400" smtClean="0">
                <a:solidFill>
                  <a:schemeClr val="tx1"/>
                </a:solidFill>
              </a:rPr>
              <a:pPr algn="ctr"/>
              <a:t>31</a:t>
            </a:fld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A867ACF-B356-4DA4-BB24-2873AF038D3A}"/>
              </a:ext>
            </a:extLst>
          </p:cNvPr>
          <p:cNvSpPr/>
          <p:nvPr/>
        </p:nvSpPr>
        <p:spPr>
          <a:xfrm>
            <a:off x="603654" y="614623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925534-E201-41EA-8ABB-2C66F9E2981E}"/>
              </a:ext>
            </a:extLst>
          </p:cNvPr>
          <p:cNvSpPr/>
          <p:nvPr/>
        </p:nvSpPr>
        <p:spPr>
          <a:xfrm>
            <a:off x="424834" y="566425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graphicFrame>
        <p:nvGraphicFramePr>
          <p:cNvPr id="12" name="Tabela 6">
            <a:extLst>
              <a:ext uri="{FF2B5EF4-FFF2-40B4-BE49-F238E27FC236}">
                <a16:creationId xmlns:a16="http://schemas.microsoft.com/office/drawing/2014/main" id="{A3BCED1E-A0C4-4FD6-878B-5D4AA1E1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891911"/>
              </p:ext>
            </p:extLst>
          </p:nvPr>
        </p:nvGraphicFramePr>
        <p:xfrm>
          <a:off x="7912791" y="2071746"/>
          <a:ext cx="3960000" cy="1806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Ożarowice Pyrzowice Port Lotniczy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3534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3532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910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Sądowa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</a:tbl>
          </a:graphicData>
        </a:graphic>
      </p:graphicFrame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8E6B15DF-0C6E-4D52-96D2-02CAEF503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74626"/>
              </p:ext>
            </p:extLst>
          </p:nvPr>
        </p:nvGraphicFramePr>
        <p:xfrm>
          <a:off x="3599455" y="2071746"/>
          <a:ext cx="3960000" cy="1806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7000049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437191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/>
                        <a:t>Lp.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>
                          <a:solidFill>
                            <a:srgbClr val="D5006E"/>
                          </a:solidFill>
                        </a:rPr>
                        <a:t>Kierunek Ożarowice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89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Katowice Sądowa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289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Dworzec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0093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Sokolska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9891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Katowice Strefa Kultury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561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0" u="none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pl-PL" sz="1400" b="1" u="sng">
                          <a:solidFill>
                            <a:schemeClr val="tx1"/>
                          </a:solidFill>
                        </a:rPr>
                        <a:t>Ożarowice Pyrzowice Port Lotniczy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933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3F007B-BA30-4C31-9FF8-33C6E3B34404}"/>
              </a:ext>
            </a:extLst>
          </p:cNvPr>
          <p:cNvSpPr/>
          <p:nvPr/>
        </p:nvSpPr>
        <p:spPr>
          <a:xfrm>
            <a:off x="178820" y="524322"/>
            <a:ext cx="1980000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AADE097-90F2-484C-BDED-C7912EB2BF80}"/>
              </a:ext>
            </a:extLst>
          </p:cNvPr>
          <p:cNvSpPr/>
          <p:nvPr/>
        </p:nvSpPr>
        <p:spPr>
          <a:xfrm>
            <a:off x="0" y="476124"/>
            <a:ext cx="2337639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D809F03-C22E-44BE-A6BC-2B4D674C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64439"/>
              </p:ext>
            </p:extLst>
          </p:nvPr>
        </p:nvGraphicFramePr>
        <p:xfrm>
          <a:off x="2515214" y="1287272"/>
          <a:ext cx="9180000" cy="4820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42157782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6880883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041313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8396686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339462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Lp.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Cecha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Ożarowice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>
                          <a:solidFill>
                            <a:schemeClr val="bg1"/>
                          </a:solidFill>
                        </a:rPr>
                        <a:t>Kierunek Katowice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6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Czas jazdy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5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Długość trasy linii [km]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41,65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42,05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3294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Okres funkcjonowania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1800"/>
                        <a:t>0:35 – 0:35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5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/>
                        <a:t>0:35 – 0:35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947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/>
                        <a:t>0:35 – 0:35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 sz="1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70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Częstotliwość kursowania w szczycie [min]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93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pl-PL" sz="1800"/>
                        <a:t>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26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pl-PL" sz="1800"/>
                        <a:t>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kumimoji="0"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25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Typ taboru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dni robocze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B 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4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soboty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B N</a:t>
                      </a:r>
                      <a:endParaRPr lang="en-US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niedziele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B N</a:t>
                      </a:r>
                      <a:endParaRPr lang="en-US" sz="18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>
                          <a:solidFill>
                            <a:schemeClr val="tx1"/>
                          </a:solidFill>
                        </a:rPr>
                        <a:t>Liczba obsługiwanych przystanków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37741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EAC98B24-61A7-457B-A025-EB3315A9FC4E}"/>
              </a:ext>
            </a:extLst>
          </p:cNvPr>
          <p:cNvSpPr/>
          <p:nvPr/>
        </p:nvSpPr>
        <p:spPr>
          <a:xfrm>
            <a:off x="2337639" y="837761"/>
            <a:ext cx="9535151" cy="38472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l-PL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Katowice – Ożarowice (MPL Katowice w Pyrzowicach)</a:t>
            </a:r>
          </a:p>
        </p:txBody>
      </p:sp>
    </p:spTree>
    <p:extLst>
      <p:ext uri="{BB962C8B-B14F-4D97-AF65-F5344CB8AC3E}">
        <p14:creationId xmlns:p14="http://schemas.microsoft.com/office/powerpoint/2010/main" val="2624018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A1A5AAD-F0EC-402E-8E4B-FC658E71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7" y="1357023"/>
            <a:ext cx="10031225" cy="414395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C5D5835-ADF6-4733-A90F-400908986CF7}"/>
              </a:ext>
            </a:extLst>
          </p:cNvPr>
          <p:cNvSpPr txBox="1"/>
          <p:nvPr/>
        </p:nvSpPr>
        <p:spPr>
          <a:xfrm>
            <a:off x="350196" y="2851918"/>
            <a:ext cx="83627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300">
              <a:solidFill>
                <a:schemeClr val="bg1"/>
              </a:solidFill>
            </a:endParaRPr>
          </a:p>
          <a:p>
            <a:pPr algn="ctr"/>
            <a:r>
              <a:rPr lang="pl-PL" sz="2300">
                <a:solidFill>
                  <a:schemeClr val="bg1"/>
                </a:solidFill>
              </a:rPr>
              <a:t>DZIĘKUJĘ ZA UWAGĘ</a:t>
            </a:r>
          </a:p>
          <a:p>
            <a:pPr algn="ctr"/>
            <a:endParaRPr lang="pl-PL" sz="2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7E4557D-DB90-43FD-9BAF-4D2D1950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5248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ED87F03-F213-4940-A099-79896C5066CE}"/>
              </a:ext>
            </a:extLst>
          </p:cNvPr>
          <p:cNvSpPr txBox="1"/>
          <p:nvPr/>
        </p:nvSpPr>
        <p:spPr>
          <a:xfrm>
            <a:off x="8714343" y="77484"/>
            <a:ext cx="277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Dane podstawowe</a:t>
            </a:r>
            <a:r>
              <a:rPr lang="pl-PL"/>
              <a:t>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BC57B43-0AF7-4C0E-A8BB-E7F4706D3A1B}"/>
              </a:ext>
            </a:extLst>
          </p:cNvPr>
          <p:cNvSpPr txBox="1"/>
          <p:nvPr/>
        </p:nvSpPr>
        <p:spPr>
          <a:xfrm>
            <a:off x="8593394" y="446816"/>
            <a:ext cx="358333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linii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29 </a:t>
            </a:r>
            <a:r>
              <a:rPr lang="pl-PL" sz="1700" dirty="0"/>
              <a:t>w tym o funkcji: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metropolitalnych: </a:t>
            </a:r>
            <a:r>
              <a:rPr lang="pl-PL" sz="1700" b="1" dirty="0">
                <a:solidFill>
                  <a:srgbClr val="D5006E"/>
                </a:solidFill>
              </a:rPr>
              <a:t>15</a:t>
            </a:r>
            <a:r>
              <a:rPr lang="pl-PL" sz="17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dowozowo-</a:t>
            </a:r>
            <a:r>
              <a:rPr lang="pl-PL" sz="1700" dirty="0" err="1"/>
              <a:t>odwozowych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14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kursów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robocze: </a:t>
            </a:r>
            <a:r>
              <a:rPr lang="pl-PL" sz="1700" b="1" dirty="0">
                <a:solidFill>
                  <a:srgbClr val="D5006E"/>
                </a:solidFill>
              </a:rPr>
              <a:t>1591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soboty: </a:t>
            </a:r>
            <a:r>
              <a:rPr lang="pl-PL" sz="1700" b="1" dirty="0">
                <a:solidFill>
                  <a:srgbClr val="D5006E"/>
                </a:solidFill>
              </a:rPr>
              <a:t>1115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niedziele: </a:t>
            </a:r>
            <a:r>
              <a:rPr lang="pl-PL" sz="1700" b="1" dirty="0">
                <a:solidFill>
                  <a:srgbClr val="D5006E"/>
                </a:solidFill>
              </a:rPr>
              <a:t>1064</a:t>
            </a:r>
            <a:r>
              <a:rPr lang="pl-PL" sz="1700" dirty="0"/>
              <a:t>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szacunkowa praca eksploatacyjna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13 425 887 wozokm/rok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szacunkowy koszt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97 846 886 zł/rok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047B7A4-8334-46E2-A2FD-B720AE6E415B}"/>
              </a:ext>
            </a:extLst>
          </p:cNvPr>
          <p:cNvSpPr/>
          <p:nvPr/>
        </p:nvSpPr>
        <p:spPr>
          <a:xfrm>
            <a:off x="9660540" y="6241024"/>
            <a:ext cx="2373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Stan na dzień: 2019.10.15</a:t>
            </a:r>
          </a:p>
          <a:p>
            <a:pPr algn="ctr"/>
            <a:r>
              <a:rPr lang="pl-PL" sz="1400" dirty="0"/>
              <a:t>RAPORT 1</a:t>
            </a:r>
          </a:p>
        </p:txBody>
      </p:sp>
    </p:spTree>
    <p:extLst>
      <p:ext uri="{BB962C8B-B14F-4D97-AF65-F5344CB8AC3E}">
        <p14:creationId xmlns:p14="http://schemas.microsoft.com/office/powerpoint/2010/main" val="17994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2D8E4E6-D059-4D87-9861-65B57FDA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8" y="0"/>
            <a:ext cx="9611522" cy="683973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ED87F03-F213-4940-A099-79896C5066CE}"/>
              </a:ext>
            </a:extLst>
          </p:cNvPr>
          <p:cNvSpPr txBox="1"/>
          <p:nvPr/>
        </p:nvSpPr>
        <p:spPr>
          <a:xfrm>
            <a:off x="8714343" y="77484"/>
            <a:ext cx="277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Dane podstawowe</a:t>
            </a:r>
            <a:r>
              <a:rPr lang="pl-PL"/>
              <a:t>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BC57B43-0AF7-4C0E-A8BB-E7F4706D3A1B}"/>
              </a:ext>
            </a:extLst>
          </p:cNvPr>
          <p:cNvSpPr txBox="1"/>
          <p:nvPr/>
        </p:nvSpPr>
        <p:spPr>
          <a:xfrm>
            <a:off x="8622890" y="446816"/>
            <a:ext cx="355384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linii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28 </a:t>
            </a:r>
            <a:r>
              <a:rPr lang="pl-PL" sz="1700" dirty="0"/>
              <a:t>w tym o funkcji: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metropolitalnych: </a:t>
            </a:r>
            <a:r>
              <a:rPr lang="pl-PL" sz="1700" b="1" dirty="0">
                <a:solidFill>
                  <a:srgbClr val="D5006E"/>
                </a:solidFill>
              </a:rPr>
              <a:t>19</a:t>
            </a:r>
            <a:r>
              <a:rPr lang="pl-PL" sz="17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dowozowo-</a:t>
            </a:r>
            <a:r>
              <a:rPr lang="pl-PL" sz="1700" dirty="0" err="1"/>
              <a:t>odwozowych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9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kursów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robocze: </a:t>
            </a:r>
            <a:r>
              <a:rPr lang="pl-PL" sz="1700" b="1" dirty="0">
                <a:solidFill>
                  <a:srgbClr val="D5006E"/>
                </a:solidFill>
              </a:rPr>
              <a:t>1976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soboty: </a:t>
            </a:r>
            <a:r>
              <a:rPr lang="pl-PL" sz="1700" b="1" dirty="0">
                <a:solidFill>
                  <a:srgbClr val="D5006E"/>
                </a:solidFill>
              </a:rPr>
              <a:t>1453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niedziele: </a:t>
            </a:r>
            <a:r>
              <a:rPr lang="pl-PL" sz="1700" b="1" dirty="0">
                <a:solidFill>
                  <a:srgbClr val="D5006E"/>
                </a:solidFill>
              </a:rPr>
              <a:t>1407</a:t>
            </a:r>
            <a:r>
              <a:rPr lang="pl-PL" sz="1700" dirty="0"/>
              <a:t>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szacunkowa praca eksploatacyjna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16 694 014 wozokm/rok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szacunkowy koszt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121 758 625 zł/rok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047B7A4-8334-46E2-A2FD-B720AE6E415B}"/>
              </a:ext>
            </a:extLst>
          </p:cNvPr>
          <p:cNvSpPr/>
          <p:nvPr/>
        </p:nvSpPr>
        <p:spPr>
          <a:xfrm>
            <a:off x="9647844" y="6316519"/>
            <a:ext cx="2373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Stan na dzień: 2020.11.05</a:t>
            </a:r>
          </a:p>
          <a:p>
            <a:pPr algn="ctr"/>
            <a:r>
              <a:rPr lang="pl-PL" sz="1400" dirty="0"/>
              <a:t>SUPLEMENT</a:t>
            </a:r>
          </a:p>
        </p:txBody>
      </p:sp>
    </p:spTree>
    <p:extLst>
      <p:ext uri="{BB962C8B-B14F-4D97-AF65-F5344CB8AC3E}">
        <p14:creationId xmlns:p14="http://schemas.microsoft.com/office/powerpoint/2010/main" val="19433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764A9820-7683-41D1-A2DD-94DCFA6F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34"/>
            <a:ext cx="9633857" cy="685029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ED87F03-F213-4940-A099-79896C5066CE}"/>
              </a:ext>
            </a:extLst>
          </p:cNvPr>
          <p:cNvSpPr txBox="1"/>
          <p:nvPr/>
        </p:nvSpPr>
        <p:spPr>
          <a:xfrm>
            <a:off x="8714343" y="77484"/>
            <a:ext cx="277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Dane podstawowe</a:t>
            </a:r>
            <a:r>
              <a:rPr lang="pl-PL"/>
              <a:t>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BC57B43-0AF7-4C0E-A8BB-E7F4706D3A1B}"/>
              </a:ext>
            </a:extLst>
          </p:cNvPr>
          <p:cNvSpPr txBox="1"/>
          <p:nvPr/>
        </p:nvSpPr>
        <p:spPr>
          <a:xfrm>
            <a:off x="8632724" y="446816"/>
            <a:ext cx="354401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linii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30 </a:t>
            </a:r>
            <a:r>
              <a:rPr lang="pl-PL" sz="1700" dirty="0"/>
              <a:t>w tym o funkcji: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metropolitalnych: </a:t>
            </a:r>
            <a:r>
              <a:rPr lang="pl-PL" sz="1700" b="1" dirty="0">
                <a:solidFill>
                  <a:srgbClr val="D5006E"/>
                </a:solidFill>
              </a:rPr>
              <a:t>22</a:t>
            </a:r>
            <a:r>
              <a:rPr lang="pl-PL" sz="17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dowozowo-</a:t>
            </a:r>
            <a:r>
              <a:rPr lang="pl-PL" sz="1700" dirty="0" err="1"/>
              <a:t>odwozowych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8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kursów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robocze: </a:t>
            </a:r>
            <a:r>
              <a:rPr lang="pl-PL" sz="1700" b="1" dirty="0">
                <a:solidFill>
                  <a:srgbClr val="D5006E"/>
                </a:solidFill>
              </a:rPr>
              <a:t>2088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soboty: </a:t>
            </a:r>
            <a:r>
              <a:rPr lang="pl-PL" sz="1700" b="1" dirty="0">
                <a:solidFill>
                  <a:srgbClr val="D5006E"/>
                </a:solidFill>
              </a:rPr>
              <a:t>1437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niedziele: </a:t>
            </a:r>
            <a:r>
              <a:rPr lang="pl-PL" sz="1700" b="1" dirty="0">
                <a:solidFill>
                  <a:srgbClr val="D5006E"/>
                </a:solidFill>
              </a:rPr>
              <a:t>1270</a:t>
            </a:r>
            <a:r>
              <a:rPr lang="pl-PL" sz="1700" dirty="0"/>
              <a:t>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szacunkowa praca eksploatacyjna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18 472 745 </a:t>
            </a:r>
            <a:r>
              <a:rPr lang="pl-PL" sz="1700" b="1" dirty="0" err="1">
                <a:solidFill>
                  <a:srgbClr val="D5006E"/>
                </a:solidFill>
              </a:rPr>
              <a:t>wozokm</a:t>
            </a:r>
            <a:r>
              <a:rPr lang="pl-PL" sz="1700" b="1" dirty="0">
                <a:solidFill>
                  <a:srgbClr val="D5006E"/>
                </a:solidFill>
              </a:rPr>
              <a:t>/rok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szacunkowy koszt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135 661 978 zł/rok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7C43C2C-AC99-413C-ACB5-1D1B2C8FEBE6}"/>
              </a:ext>
            </a:extLst>
          </p:cNvPr>
          <p:cNvSpPr/>
          <p:nvPr/>
        </p:nvSpPr>
        <p:spPr>
          <a:xfrm>
            <a:off x="9598683" y="6424241"/>
            <a:ext cx="2373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Stan na dzień: 2021.01.30</a:t>
            </a:r>
          </a:p>
        </p:txBody>
      </p:sp>
    </p:spTree>
    <p:extLst>
      <p:ext uri="{BB962C8B-B14F-4D97-AF65-F5344CB8AC3E}">
        <p14:creationId xmlns:p14="http://schemas.microsoft.com/office/powerpoint/2010/main" val="9361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F554D55-86A1-4E4B-B120-0971A935F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"/>
          <a:stretch/>
        </p:blipFill>
        <p:spPr>
          <a:xfrm>
            <a:off x="-1" y="0"/>
            <a:ext cx="9711001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ED87F03-F213-4940-A099-79896C5066CE}"/>
              </a:ext>
            </a:extLst>
          </p:cNvPr>
          <p:cNvSpPr txBox="1"/>
          <p:nvPr/>
        </p:nvSpPr>
        <p:spPr>
          <a:xfrm>
            <a:off x="8590844" y="77484"/>
            <a:ext cx="277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Dane podstawowe</a:t>
            </a:r>
            <a:r>
              <a:rPr lang="pl-PL" dirty="0"/>
              <a:t>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BC57B43-0AF7-4C0E-A8BB-E7F4706D3A1B}"/>
              </a:ext>
            </a:extLst>
          </p:cNvPr>
          <p:cNvSpPr txBox="1"/>
          <p:nvPr/>
        </p:nvSpPr>
        <p:spPr>
          <a:xfrm>
            <a:off x="8590844" y="446816"/>
            <a:ext cx="358588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linii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31 </a:t>
            </a:r>
            <a:r>
              <a:rPr lang="pl-PL" sz="1700" dirty="0"/>
              <a:t>w tym o funkcji: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metropolitalnych: </a:t>
            </a:r>
            <a:r>
              <a:rPr lang="pl-PL" sz="1700" b="1" dirty="0">
                <a:solidFill>
                  <a:srgbClr val="D5006E"/>
                </a:solidFill>
              </a:rPr>
              <a:t>22</a:t>
            </a:r>
            <a:r>
              <a:rPr lang="pl-PL" sz="17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l. dowozowo-</a:t>
            </a:r>
            <a:r>
              <a:rPr lang="pl-PL" sz="1700" dirty="0" err="1"/>
              <a:t>odwozowych</a:t>
            </a:r>
            <a:r>
              <a:rPr lang="pl-PL" sz="1700" dirty="0"/>
              <a:t>: </a:t>
            </a:r>
            <a:r>
              <a:rPr lang="pl-PL" sz="1700" b="1" dirty="0">
                <a:solidFill>
                  <a:srgbClr val="D5006E"/>
                </a:solidFill>
              </a:rPr>
              <a:t>9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liczba kursów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robocze: </a:t>
            </a:r>
            <a:r>
              <a:rPr lang="pl-PL" sz="1700" b="1" dirty="0">
                <a:solidFill>
                  <a:srgbClr val="D5006E"/>
                </a:solidFill>
              </a:rPr>
              <a:t>2127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soboty: </a:t>
            </a:r>
            <a:r>
              <a:rPr lang="pl-PL" sz="1700" b="1" dirty="0">
                <a:solidFill>
                  <a:srgbClr val="D5006E"/>
                </a:solidFill>
              </a:rPr>
              <a:t>1450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dirty="0"/>
              <a:t>niedziele: </a:t>
            </a:r>
            <a:r>
              <a:rPr lang="pl-PL" sz="1700" b="1" dirty="0">
                <a:solidFill>
                  <a:srgbClr val="D5006E"/>
                </a:solidFill>
              </a:rPr>
              <a:t>1300</a:t>
            </a:r>
            <a:r>
              <a:rPr lang="pl-PL" sz="1700" dirty="0"/>
              <a:t> 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praca eksploatacyjna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18 637 289 wozokm/rok</a:t>
            </a:r>
          </a:p>
          <a:p>
            <a:pPr marL="0" lvl="1" indent="-285750">
              <a:buFont typeface="Wingdings" panose="05000000000000000000" pitchFamily="2" charset="2"/>
              <a:buChar char="ü"/>
            </a:pPr>
            <a:r>
              <a:rPr lang="pl-PL" sz="1700" b="1" dirty="0"/>
              <a:t>szacunkowy koszt</a:t>
            </a:r>
            <a:r>
              <a:rPr lang="pl-PL" sz="17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D5006E"/>
                </a:solidFill>
              </a:rPr>
              <a:t>136 625 953 zł/rok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047B7A4-8334-46E2-A2FD-B720AE6E415B}"/>
              </a:ext>
            </a:extLst>
          </p:cNvPr>
          <p:cNvSpPr/>
          <p:nvPr/>
        </p:nvSpPr>
        <p:spPr>
          <a:xfrm>
            <a:off x="9598683" y="6424241"/>
            <a:ext cx="2373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Stan na dzień: 2021.02.25</a:t>
            </a:r>
          </a:p>
        </p:txBody>
      </p:sp>
    </p:spTree>
    <p:extLst>
      <p:ext uri="{BB962C8B-B14F-4D97-AF65-F5344CB8AC3E}">
        <p14:creationId xmlns:p14="http://schemas.microsoft.com/office/powerpoint/2010/main" val="176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6E5DF0-D62E-4DE6-8482-379CE7A97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DE588C-F94F-411D-96AE-C7AED2F5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109728"/>
            <a:ext cx="3210373" cy="5048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CCF126E-B599-40DC-9828-722A5B01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8" y="5917570"/>
            <a:ext cx="1733792" cy="87642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80117" y="3089980"/>
            <a:ext cx="9465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linii w trzech etapach </a:t>
            </a:r>
          </a:p>
        </p:txBody>
      </p:sp>
      <p:sp>
        <p:nvSpPr>
          <p:cNvPr id="7" name="Symbol zastępczy numeru slajdu 2">
            <a:extLst>
              <a:ext uri="{FF2B5EF4-FFF2-40B4-BE49-F238E27FC236}">
                <a16:creationId xmlns:a16="http://schemas.microsoft.com/office/drawing/2014/main" id="{1AC8A770-2660-4E26-BA72-F29102B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032" y="6355781"/>
            <a:ext cx="2743200" cy="365125"/>
          </a:xfrm>
        </p:spPr>
        <p:txBody>
          <a:bodyPr/>
          <a:lstStyle/>
          <a:p>
            <a:fld id="{2D2607AF-8620-4E63-B958-6381E82EEC81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72017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46009189-1775-394B-925B-7A8C5B83B9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2" name="Prostokąt: zaokrąglone rogi 10">
            <a:extLst>
              <a:ext uri="{FF2B5EF4-FFF2-40B4-BE49-F238E27FC236}">
                <a16:creationId xmlns:a16="http://schemas.microsoft.com/office/drawing/2014/main" id="{1BCD5C60-4444-944E-AE1A-A5C1118E46F4}"/>
              </a:ext>
            </a:extLst>
          </p:cNvPr>
          <p:cNvSpPr/>
          <p:nvPr/>
        </p:nvSpPr>
        <p:spPr>
          <a:xfrm>
            <a:off x="7382447" y="1792355"/>
            <a:ext cx="3285368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: zaokrąglone rogi 10">
            <a:extLst>
              <a:ext uri="{FF2B5EF4-FFF2-40B4-BE49-F238E27FC236}">
                <a16:creationId xmlns:a16="http://schemas.microsoft.com/office/drawing/2014/main" id="{023C587C-93BA-1348-87E8-7AA648448801}"/>
              </a:ext>
            </a:extLst>
          </p:cNvPr>
          <p:cNvSpPr/>
          <p:nvPr/>
        </p:nvSpPr>
        <p:spPr>
          <a:xfrm>
            <a:off x="636148" y="1788611"/>
            <a:ext cx="3285368" cy="1011600"/>
          </a:xfrm>
          <a:prstGeom prst="roundRect">
            <a:avLst/>
          </a:prstGeom>
          <a:solidFill>
            <a:srgbClr val="D5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57B432-E566-9040-B348-EE770166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94" y="402321"/>
            <a:ext cx="11394988" cy="1290680"/>
          </a:xfrm>
        </p:spPr>
        <p:txBody>
          <a:bodyPr>
            <a:normAutofit fontScale="90000"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l-PL" altLang="pl-PL" dirty="0">
                <a:solidFill>
                  <a:schemeClr val="bg1"/>
                </a:solidFill>
                <a:latin typeface="Sohne"/>
              </a:rPr>
              <a:t>30 linii oznaczonych symbolem M do końca 2021 r. </a:t>
            </a:r>
            <a:br>
              <a:rPr lang="pl-PL" altLang="pl-PL" dirty="0">
                <a:solidFill>
                  <a:schemeClr val="bg1"/>
                </a:solidFill>
                <a:latin typeface="Sohne"/>
              </a:rPr>
            </a:br>
            <a:r>
              <a:rPr lang="pl-PL" altLang="pl-PL" cap="small" dirty="0">
                <a:solidFill>
                  <a:schemeClr val="bg1"/>
                </a:solidFill>
                <a:latin typeface="Sohne"/>
              </a:rPr>
              <a:t>Etapy projektu </a:t>
            </a:r>
            <a:r>
              <a:rPr lang="pl-PL" altLang="pl-PL" sz="4800" cap="small" dirty="0">
                <a:solidFill>
                  <a:schemeClr val="bg1"/>
                </a:solidFill>
                <a:latin typeface="Sohne"/>
              </a:rPr>
              <a:t> </a:t>
            </a:r>
            <a:br>
              <a:rPr lang="pl-PL" altLang="pl-PL" sz="9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0D93F-E0C0-CF41-82A1-E5EEB9E92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64" y="1856582"/>
            <a:ext cx="3285368" cy="8839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I ETAP PROJEKTU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5 KWIETNIA 2021 R.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92D252-4185-DF42-BA58-34DCD8F0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7AF-8620-4E63-B958-6381E82EEC81}" type="slidenum">
              <a:rPr lang="pl-PL" smtClean="0">
                <a:solidFill>
                  <a:schemeClr val="bg1"/>
                </a:solidFill>
              </a:rPr>
              <a:t>9</a:t>
            </a:fld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E8E7BA9-97C4-5D4D-86F3-E66E97143AE6}"/>
              </a:ext>
            </a:extLst>
          </p:cNvPr>
          <p:cNvSpPr/>
          <p:nvPr/>
        </p:nvSpPr>
        <p:spPr>
          <a:xfrm>
            <a:off x="7517427" y="1839190"/>
            <a:ext cx="4306555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800" b="1" dirty="0">
                <a:solidFill>
                  <a:schemeClr val="bg1"/>
                </a:solidFill>
              </a:rPr>
              <a:t>II I III ETAP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800" dirty="0">
                <a:solidFill>
                  <a:schemeClr val="bg1"/>
                </a:solidFill>
              </a:rPr>
              <a:t>DO KOŃCA 2021 R. 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BE85B53-A37A-234F-8A87-7445ED44B687}"/>
              </a:ext>
            </a:extLst>
          </p:cNvPr>
          <p:cNvSpPr/>
          <p:nvPr/>
        </p:nvSpPr>
        <p:spPr>
          <a:xfrm>
            <a:off x="1635963" y="6271773"/>
            <a:ext cx="971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>
                <a:solidFill>
                  <a:srgbClr val="0070C0"/>
                </a:solidFill>
                <a:latin typeface="Sohne"/>
              </a:rPr>
              <a:t>Planowane: 22 linii metropolitalnych i 9 linii dowozowo-</a:t>
            </a:r>
            <a:r>
              <a:rPr lang="pl-PL" altLang="pl-PL" sz="2400" dirty="0" err="1">
                <a:solidFill>
                  <a:srgbClr val="0070C0"/>
                </a:solidFill>
                <a:latin typeface="Sohne"/>
              </a:rPr>
              <a:t>odwozowych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8" name="Prążkowana strzałka w prawo 7">
            <a:extLst>
              <a:ext uri="{FF2B5EF4-FFF2-40B4-BE49-F238E27FC236}">
                <a16:creationId xmlns:a16="http://schemas.microsoft.com/office/drawing/2014/main" id="{CE6D4FAE-1FF9-6D4E-855E-D19883307E13}"/>
              </a:ext>
            </a:extLst>
          </p:cNvPr>
          <p:cNvSpPr/>
          <p:nvPr/>
        </p:nvSpPr>
        <p:spPr>
          <a:xfrm>
            <a:off x="5242387" y="2005678"/>
            <a:ext cx="1395318" cy="584954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6" name="Tabela 8">
            <a:extLst>
              <a:ext uri="{FF2B5EF4-FFF2-40B4-BE49-F238E27FC236}">
                <a16:creationId xmlns:a16="http://schemas.microsoft.com/office/drawing/2014/main" id="{778FD3B2-4D8C-4235-BE51-304EEFF66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48190"/>
              </p:ext>
            </p:extLst>
          </p:nvPr>
        </p:nvGraphicFramePr>
        <p:xfrm>
          <a:off x="418494" y="2868182"/>
          <a:ext cx="5882111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377">
                  <a:extLst>
                    <a:ext uri="{9D8B030D-6E8A-4147-A177-3AD203B41FA5}">
                      <a16:colId xmlns:a16="http://schemas.microsoft.com/office/drawing/2014/main" val="3554774160"/>
                    </a:ext>
                  </a:extLst>
                </a:gridCol>
                <a:gridCol w="5147734">
                  <a:extLst>
                    <a:ext uri="{9D8B030D-6E8A-4147-A177-3AD203B41FA5}">
                      <a16:colId xmlns:a16="http://schemas.microsoft.com/office/drawing/2014/main" val="3846094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Chorzów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Świętochłowice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Ruda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Śląska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Zabrze, Gliwice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51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Sosnowiec,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Dąbrowa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Górnicza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3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Chorzów, Bytom, Tarnowskie Góry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51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Sosnowiec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70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Gliwice, Gierałtowice,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Mikołów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Tychy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53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Chorzów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Świętochłowice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Ruda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Śląska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, Zabrze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356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Katowice,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</a:rPr>
                        <a:t>Ożarowice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 (Port Lotniczy)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64198"/>
                  </a:ext>
                </a:extLst>
              </a:tr>
            </a:tbl>
          </a:graphicData>
        </a:graphic>
      </p:graphicFrame>
      <p:graphicFrame>
        <p:nvGraphicFramePr>
          <p:cNvPr id="12" name="Tabela 8">
            <a:extLst>
              <a:ext uri="{FF2B5EF4-FFF2-40B4-BE49-F238E27FC236}">
                <a16:creationId xmlns:a16="http://schemas.microsoft.com/office/drawing/2014/main" id="{8C489A36-B0F5-4C57-9219-4F832775A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78965"/>
              </p:ext>
            </p:extLst>
          </p:nvPr>
        </p:nvGraphicFramePr>
        <p:xfrm>
          <a:off x="7830716" y="2884285"/>
          <a:ext cx="2879432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792">
                  <a:extLst>
                    <a:ext uri="{9D8B030D-6E8A-4147-A177-3AD203B41FA5}">
                      <a16:colId xmlns:a16="http://schemas.microsoft.com/office/drawing/2014/main" val="3554774160"/>
                    </a:ext>
                  </a:extLst>
                </a:gridCol>
                <a:gridCol w="925165">
                  <a:extLst>
                    <a:ext uri="{9D8B030D-6E8A-4147-A177-3AD203B41FA5}">
                      <a16:colId xmlns:a16="http://schemas.microsoft.com/office/drawing/2014/main" val="3846094217"/>
                    </a:ext>
                  </a:extLst>
                </a:gridCol>
                <a:gridCol w="978475">
                  <a:extLst>
                    <a:ext uri="{9D8B030D-6E8A-4147-A177-3AD203B41FA5}">
                      <a16:colId xmlns:a16="http://schemas.microsoft.com/office/drawing/2014/main" val="3598709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51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3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51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70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53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356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6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bg1"/>
                          </a:solidFill>
                        </a:rPr>
                        <a:t>M108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92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7465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2231</Words>
  <Application>Microsoft Office PowerPoint</Application>
  <PresentationFormat>Panoramiczny</PresentationFormat>
  <Paragraphs>929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0" baseType="lpstr">
      <vt:lpstr>Calibri Light</vt:lpstr>
      <vt:lpstr>Sohne</vt:lpstr>
      <vt:lpstr>Symbol</vt:lpstr>
      <vt:lpstr>Calibri</vt:lpstr>
      <vt:lpstr>Wingdings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30 linii oznaczonych symbolem M do końca 2021 r.  Etapy projektu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Koteras;Krzysztof Parma</dc:creator>
  <cp:lastModifiedBy>Aleksander Sobota</cp:lastModifiedBy>
  <cp:revision>43</cp:revision>
  <cp:lastPrinted>2021-02-24T13:44:43Z</cp:lastPrinted>
  <dcterms:created xsi:type="dcterms:W3CDTF">2019-02-06T12:57:22Z</dcterms:created>
  <dcterms:modified xsi:type="dcterms:W3CDTF">2021-02-25T08:59:20Z</dcterms:modified>
</cp:coreProperties>
</file>